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325" r:id="rId2"/>
    <p:sldId id="393" r:id="rId3"/>
    <p:sldId id="359" r:id="rId4"/>
    <p:sldId id="326" r:id="rId5"/>
    <p:sldId id="334" r:id="rId6"/>
    <p:sldId id="364" r:id="rId7"/>
    <p:sldId id="365" r:id="rId8"/>
    <p:sldId id="383" r:id="rId9"/>
    <p:sldId id="384" r:id="rId10"/>
    <p:sldId id="385" r:id="rId11"/>
    <p:sldId id="366" r:id="rId12"/>
    <p:sldId id="367" r:id="rId13"/>
    <p:sldId id="391" r:id="rId14"/>
    <p:sldId id="378" r:id="rId15"/>
    <p:sldId id="386" r:id="rId16"/>
    <p:sldId id="387" r:id="rId17"/>
    <p:sldId id="375" r:id="rId18"/>
    <p:sldId id="388" r:id="rId19"/>
    <p:sldId id="377" r:id="rId20"/>
    <p:sldId id="392" r:id="rId21"/>
    <p:sldId id="380" r:id="rId2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方正幼线简体" panose="02010600030101010101" charset="-122"/>
      <p:regular r:id="rId28"/>
    </p:embeddedFont>
    <p:embeddedFont>
      <p:font typeface="Microsoft YaHei UI" panose="020B0503020204020204" pitchFamily="34" charset="-122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7" userDrawn="1">
          <p15:clr>
            <a:srgbClr val="A4A3A4"/>
          </p15:clr>
        </p15:guide>
        <p15:guide id="3" pos="5440" userDrawn="1">
          <p15:clr>
            <a:srgbClr val="A4A3A4"/>
          </p15:clr>
        </p15:guide>
        <p15:guide id="4" orient="horz" pos="32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羽盼" initials="黄羽盼" lastIdx="1" clrIdx="0">
    <p:extLst>
      <p:ext uri="{19B8F6BF-5375-455C-9EA6-DF929625EA0E}">
        <p15:presenceInfo xmlns:p15="http://schemas.microsoft.com/office/powerpoint/2012/main" userId="cefd9ea4517cba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F56"/>
    <a:srgbClr val="C0504D"/>
    <a:srgbClr val="818181"/>
    <a:srgbClr val="1C2D37"/>
    <a:srgbClr val="00A7AA"/>
    <a:srgbClr val="0563B8"/>
    <a:srgbClr val="93AFCA"/>
    <a:srgbClr val="008B8E"/>
    <a:srgbClr val="1F9E23"/>
    <a:srgbClr val="394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185" autoAdjust="0"/>
  </p:normalViewPr>
  <p:slideViewPr>
    <p:cSldViewPr>
      <p:cViewPr varScale="1">
        <p:scale>
          <a:sx n="94" d="100"/>
          <a:sy n="94" d="100"/>
        </p:scale>
        <p:origin x="512" y="16"/>
      </p:cViewPr>
      <p:guideLst>
        <p:guide pos="317"/>
        <p:guide pos="5440"/>
        <p:guide orient="horz" pos="32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13DD5-1091-495C-A578-4C0C553B859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ABDE0-BDB7-4F7C-8A94-06E4BAD98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03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ABDE0-BDB7-4F7C-8A94-06E4BAD9837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94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ABDE0-BDB7-4F7C-8A94-06E4BAD9837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40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ABDE0-BDB7-4F7C-8A94-06E4BAD9837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40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ABDE0-BDB7-4F7C-8A94-06E4BAD9837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9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03547" y="492037"/>
            <a:ext cx="325753" cy="45720"/>
            <a:chOff x="486593" y="492037"/>
            <a:chExt cx="325753" cy="45720"/>
          </a:xfrm>
        </p:grpSpPr>
        <p:sp>
          <p:nvSpPr>
            <p:cNvPr id="9" name="椭圆 8"/>
            <p:cNvSpPr/>
            <p:nvPr/>
          </p:nvSpPr>
          <p:spPr>
            <a:xfrm>
              <a:off x="486593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79937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673281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66626" y="492037"/>
              <a:ext cx="45720" cy="457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63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82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42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31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27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19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1C2D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423955" y="527205"/>
            <a:ext cx="2184927" cy="2639027"/>
            <a:chOff x="5181710" y="1214962"/>
            <a:chExt cx="2184927" cy="263902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710" y="1703610"/>
              <a:ext cx="2184927" cy="2150379"/>
            </a:xfrm>
            <a:prstGeom prst="rect">
              <a:avLst/>
            </a:prstGeom>
            <a:blipFill>
              <a:blip r:embed="rId3"/>
              <a:srcRect/>
              <a:stretch>
                <a:fillRect t="-1" b="-4544"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矩形 8"/>
            <p:cNvSpPr/>
            <p:nvPr/>
          </p:nvSpPr>
          <p:spPr>
            <a:xfrm>
              <a:off x="5951008" y="121496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85829">
                <a:defRPr/>
              </a:pPr>
              <a:r>
                <a:rPr lang="zh-CN" altLang="en-US" sz="1800" dirty="0" smtClean="0">
                  <a:solidFill>
                    <a:schemeClr val="bg1"/>
                  </a:solidFill>
                  <a:latin typeface="方正幼线简体" panose="03000509000000000000" pitchFamily="65" charset="-122"/>
                  <a:ea typeface="方正幼线简体" panose="03000509000000000000" pitchFamily="65" charset="-122"/>
                </a:rPr>
                <a:t>微博</a:t>
              </a:r>
              <a:endParaRPr lang="zh-CN" altLang="en-US" sz="1800" dirty="0">
                <a:solidFill>
                  <a:schemeClr val="bg1"/>
                </a:solidFill>
                <a:latin typeface="方正幼线简体" panose="03000509000000000000" pitchFamily="65" charset="-122"/>
                <a:ea typeface="方正幼线简体" panose="03000509000000000000" pitchFamily="65" charset="-122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>
          <a:xfrm>
            <a:off x="1824876" y="527205"/>
            <a:ext cx="2150381" cy="2639027"/>
            <a:chOff x="2182176" y="1214962"/>
            <a:chExt cx="2150381" cy="263902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6" t="3786" r="3786" b="3786"/>
            <a:stretch/>
          </p:blipFill>
          <p:spPr>
            <a:xfrm>
              <a:off x="2182176" y="1703610"/>
              <a:ext cx="2150381" cy="2150379"/>
            </a:xfrm>
            <a:prstGeom prst="rect">
              <a:avLst/>
            </a:prstGeom>
            <a:blipFill>
              <a:blip r:embed="rId3"/>
              <a:srcRect/>
              <a:stretch>
                <a:fillRect t="-1" b="-4544"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矩形 11"/>
            <p:cNvSpPr/>
            <p:nvPr/>
          </p:nvSpPr>
          <p:spPr>
            <a:xfrm>
              <a:off x="2934201" y="1214962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85829">
                <a:defRPr/>
              </a:pPr>
              <a:r>
                <a:rPr lang="zh-CN" altLang="en-US" sz="1800" dirty="0" smtClean="0">
                  <a:solidFill>
                    <a:schemeClr val="bg1"/>
                  </a:solidFill>
                  <a:latin typeface="方正幼线简体" panose="03000509000000000000" pitchFamily="65" charset="-122"/>
                  <a:ea typeface="方正幼线简体" panose="03000509000000000000" pitchFamily="65" charset="-122"/>
                </a:rPr>
                <a:t>微信</a:t>
              </a:r>
              <a:endParaRPr lang="zh-CN" altLang="en-US" sz="1800" dirty="0">
                <a:solidFill>
                  <a:schemeClr val="bg1"/>
                </a:solidFill>
                <a:latin typeface="方正幼线简体" panose="03000509000000000000" pitchFamily="65" charset="-122"/>
                <a:ea typeface="方正幼线简体" panose="03000509000000000000" pitchFamily="65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754393" y="3578430"/>
              <a:ext cx="1005947" cy="13354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2402175" y="3516504"/>
            <a:ext cx="4339650" cy="1234432"/>
            <a:chOff x="3059831" y="3516504"/>
            <a:chExt cx="4339650" cy="1234432"/>
          </a:xfrm>
        </p:grpSpPr>
        <p:sp>
          <p:nvSpPr>
            <p:cNvPr id="15" name="矩形 14"/>
            <p:cNvSpPr/>
            <p:nvPr/>
          </p:nvSpPr>
          <p:spPr>
            <a:xfrm>
              <a:off x="3059831" y="4104605"/>
              <a:ext cx="43396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康娃娃体W5(P)" panose="040B0500000000000000" pitchFamily="82" charset="-122"/>
                  <a:ea typeface="华康娃娃体W5(P)" panose="040B0500000000000000" pitchFamily="82" charset="-122"/>
                  <a:cs typeface="Arial" panose="020B0604020202020204" pitchFamily="34" charset="0"/>
                </a:rPr>
                <a:t>更多教程敬请期待</a:t>
              </a:r>
              <a:r>
                <a:rPr lang="en-US" altLang="zh-CN" sz="3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康娃娃体W5(P)" panose="040B0500000000000000" pitchFamily="82" charset="-122"/>
                  <a:ea typeface="华康娃娃体W5(P)" panose="040B0500000000000000" pitchFamily="82" charset="-122"/>
                  <a:cs typeface="Arial" panose="020B0604020202020204" pitchFamily="34" charset="0"/>
                </a:rPr>
                <a:t>…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娃娃体W5(P)" panose="040B0500000000000000" pitchFamily="82" charset="-122"/>
                <a:ea typeface="华康娃娃体W5(P)" panose="040B0500000000000000" pitchFamily="82" charset="-122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983162" y="3516504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康娃娃体W5(P)" panose="040B0500000000000000" pitchFamily="82" charset="-122"/>
                  <a:ea typeface="华康娃娃体W5(P)" panose="040B0500000000000000" pitchFamily="82" charset="-122"/>
                  <a:cs typeface="Arial" panose="020B0604020202020204" pitchFamily="34" charset="0"/>
                </a:rPr>
                <a:t>小陆老师制作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娃娃体W5(P)" panose="040B0500000000000000" pitchFamily="82" charset="-122"/>
                <a:ea typeface="华康娃娃体W5(P)" panose="040B0500000000000000" pitchFamily="8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68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82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23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470A5-F3AE-4070-B14D-EE2BD75D7466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8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470A5-F3AE-4070-B14D-EE2BD75D7466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94843-CA14-4A61-ACDA-9737E9EBD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68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68032" y="-971"/>
            <a:ext cx="3775968" cy="1563154"/>
            <a:chOff x="-1328204" y="0"/>
            <a:chExt cx="3775968" cy="1563154"/>
          </a:xfrm>
        </p:grpSpPr>
        <p:sp>
          <p:nvSpPr>
            <p:cNvPr id="5" name="矩形 4"/>
            <p:cNvSpPr/>
            <p:nvPr/>
          </p:nvSpPr>
          <p:spPr>
            <a:xfrm>
              <a:off x="-1328204" y="0"/>
              <a:ext cx="3775968" cy="1563154"/>
            </a:xfrm>
            <a:prstGeom prst="rect">
              <a:avLst/>
            </a:prstGeom>
            <a:solidFill>
              <a:srgbClr val="F44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1148185" y="339502"/>
              <a:ext cx="32214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zh-CN" sz="2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1148186" y="267358"/>
              <a:ext cx="191338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项目愿景</a:t>
              </a:r>
              <a:endParaRPr lang="en-US" altLang="zh-CN" sz="2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942829" y="509599"/>
              <a:ext cx="362725" cy="367692"/>
              <a:chOff x="9363075" y="4967288"/>
              <a:chExt cx="463551" cy="469900"/>
            </a:xfrm>
            <a:solidFill>
              <a:schemeClr val="bg1">
                <a:alpha val="48000"/>
              </a:schemeClr>
            </a:solidFill>
          </p:grpSpPr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9371013" y="5280025"/>
                <a:ext cx="158750" cy="150813"/>
              </a:xfrm>
              <a:custGeom>
                <a:avLst/>
                <a:gdLst>
                  <a:gd name="T0" fmla="*/ 14 w 100"/>
                  <a:gd name="T1" fmla="*/ 95 h 95"/>
                  <a:gd name="T2" fmla="*/ 0 w 100"/>
                  <a:gd name="T3" fmla="*/ 80 h 95"/>
                  <a:gd name="T4" fmla="*/ 85 w 100"/>
                  <a:gd name="T5" fmla="*/ 0 h 95"/>
                  <a:gd name="T6" fmla="*/ 100 w 100"/>
                  <a:gd name="T7" fmla="*/ 14 h 95"/>
                  <a:gd name="T8" fmla="*/ 14 w 10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95">
                    <a:moveTo>
                      <a:pt x="14" y="95"/>
                    </a:moveTo>
                    <a:lnTo>
                      <a:pt x="0" y="80"/>
                    </a:lnTo>
                    <a:lnTo>
                      <a:pt x="85" y="0"/>
                    </a:lnTo>
                    <a:lnTo>
                      <a:pt x="100" y="14"/>
                    </a:lnTo>
                    <a:lnTo>
                      <a:pt x="1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23"/>
              <p:cNvSpPr>
                <a:spLocks noEditPoints="1"/>
              </p:cNvSpPr>
              <p:nvPr/>
            </p:nvSpPr>
            <p:spPr bwMode="auto">
              <a:xfrm>
                <a:off x="9486900" y="5200650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4"/>
              <p:cNvSpPr>
                <a:spLocks noEditPoints="1"/>
              </p:cNvSpPr>
              <p:nvPr/>
            </p:nvSpPr>
            <p:spPr bwMode="auto">
              <a:xfrm>
                <a:off x="9577388" y="4967288"/>
                <a:ext cx="249238" cy="249238"/>
              </a:xfrm>
              <a:custGeom>
                <a:avLst/>
                <a:gdLst>
                  <a:gd name="T0" fmla="*/ 32 w 66"/>
                  <a:gd name="T1" fmla="*/ 66 h 66"/>
                  <a:gd name="T2" fmla="*/ 9 w 66"/>
                  <a:gd name="T3" fmla="*/ 57 h 66"/>
                  <a:gd name="T4" fmla="*/ 0 w 66"/>
                  <a:gd name="T5" fmla="*/ 34 h 66"/>
                  <a:gd name="T6" fmla="*/ 9 w 66"/>
                  <a:gd name="T7" fmla="*/ 11 h 66"/>
                  <a:gd name="T8" fmla="*/ 20 w 66"/>
                  <a:gd name="T9" fmla="*/ 0 h 66"/>
                  <a:gd name="T10" fmla="*/ 66 w 66"/>
                  <a:gd name="T11" fmla="*/ 46 h 66"/>
                  <a:gd name="T12" fmla="*/ 55 w 66"/>
                  <a:gd name="T13" fmla="*/ 57 h 66"/>
                  <a:gd name="T14" fmla="*/ 32 w 66"/>
                  <a:gd name="T15" fmla="*/ 66 h 66"/>
                  <a:gd name="T16" fmla="*/ 20 w 66"/>
                  <a:gd name="T17" fmla="*/ 12 h 66"/>
                  <a:gd name="T18" fmla="*/ 15 w 66"/>
                  <a:gd name="T19" fmla="*/ 17 h 66"/>
                  <a:gd name="T20" fmla="*/ 8 w 66"/>
                  <a:gd name="T21" fmla="*/ 34 h 66"/>
                  <a:gd name="T22" fmla="*/ 15 w 66"/>
                  <a:gd name="T23" fmla="*/ 51 h 66"/>
                  <a:gd name="T24" fmla="*/ 32 w 66"/>
                  <a:gd name="T25" fmla="*/ 58 h 66"/>
                  <a:gd name="T26" fmla="*/ 49 w 66"/>
                  <a:gd name="T27" fmla="*/ 51 h 66"/>
                  <a:gd name="T28" fmla="*/ 54 w 66"/>
                  <a:gd name="T29" fmla="*/ 46 h 66"/>
                  <a:gd name="T30" fmla="*/ 20 w 66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66">
                    <a:moveTo>
                      <a:pt x="32" y="66"/>
                    </a:moveTo>
                    <a:cubicBezTo>
                      <a:pt x="23" y="66"/>
                      <a:pt x="15" y="63"/>
                      <a:pt x="9" y="57"/>
                    </a:cubicBezTo>
                    <a:cubicBezTo>
                      <a:pt x="3" y="51"/>
                      <a:pt x="0" y="43"/>
                      <a:pt x="0" y="34"/>
                    </a:cubicBezTo>
                    <a:cubicBezTo>
                      <a:pt x="0" y="25"/>
                      <a:pt x="3" y="17"/>
                      <a:pt x="9" y="1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49" y="63"/>
                      <a:pt x="41" y="66"/>
                      <a:pt x="32" y="66"/>
                    </a:cubicBezTo>
                    <a:moveTo>
                      <a:pt x="20" y="12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22"/>
                      <a:pt x="8" y="28"/>
                      <a:pt x="8" y="34"/>
                    </a:cubicBezTo>
                    <a:cubicBezTo>
                      <a:pt x="8" y="40"/>
                      <a:pt x="10" y="46"/>
                      <a:pt x="15" y="51"/>
                    </a:cubicBezTo>
                    <a:cubicBezTo>
                      <a:pt x="20" y="56"/>
                      <a:pt x="26" y="58"/>
                      <a:pt x="32" y="58"/>
                    </a:cubicBezTo>
                    <a:cubicBezTo>
                      <a:pt x="38" y="58"/>
                      <a:pt x="44" y="56"/>
                      <a:pt x="49" y="51"/>
                    </a:cubicBezTo>
                    <a:cubicBezTo>
                      <a:pt x="54" y="46"/>
                      <a:pt x="54" y="46"/>
                      <a:pt x="54" y="4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9363075" y="5065713"/>
                <a:ext cx="365125" cy="371475"/>
              </a:xfrm>
              <a:custGeom>
                <a:avLst/>
                <a:gdLst>
                  <a:gd name="T0" fmla="*/ 0 w 230"/>
                  <a:gd name="T1" fmla="*/ 234 h 234"/>
                  <a:gd name="T2" fmla="*/ 22 w 230"/>
                  <a:gd name="T3" fmla="*/ 49 h 234"/>
                  <a:gd name="T4" fmla="*/ 112 w 230"/>
                  <a:gd name="T5" fmla="*/ 0 h 234"/>
                  <a:gd name="T6" fmla="*/ 121 w 230"/>
                  <a:gd name="T7" fmla="*/ 16 h 234"/>
                  <a:gd name="T8" fmla="*/ 41 w 230"/>
                  <a:gd name="T9" fmla="*/ 61 h 234"/>
                  <a:gd name="T10" fmla="*/ 24 w 230"/>
                  <a:gd name="T11" fmla="*/ 211 h 234"/>
                  <a:gd name="T12" fmla="*/ 185 w 230"/>
                  <a:gd name="T13" fmla="*/ 180 h 234"/>
                  <a:gd name="T14" fmla="*/ 211 w 230"/>
                  <a:gd name="T15" fmla="*/ 111 h 234"/>
                  <a:gd name="T16" fmla="*/ 230 w 230"/>
                  <a:gd name="T17" fmla="*/ 116 h 234"/>
                  <a:gd name="T18" fmla="*/ 199 w 230"/>
                  <a:gd name="T19" fmla="*/ 199 h 234"/>
                  <a:gd name="T20" fmla="*/ 0 w 230"/>
                  <a:gd name="T2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234">
                    <a:moveTo>
                      <a:pt x="0" y="234"/>
                    </a:moveTo>
                    <a:lnTo>
                      <a:pt x="22" y="49"/>
                    </a:lnTo>
                    <a:lnTo>
                      <a:pt x="112" y="0"/>
                    </a:lnTo>
                    <a:lnTo>
                      <a:pt x="121" y="16"/>
                    </a:lnTo>
                    <a:lnTo>
                      <a:pt x="41" y="61"/>
                    </a:lnTo>
                    <a:lnTo>
                      <a:pt x="24" y="211"/>
                    </a:lnTo>
                    <a:lnTo>
                      <a:pt x="185" y="180"/>
                    </a:lnTo>
                    <a:lnTo>
                      <a:pt x="211" y="111"/>
                    </a:lnTo>
                    <a:lnTo>
                      <a:pt x="230" y="116"/>
                    </a:lnTo>
                    <a:lnTo>
                      <a:pt x="199" y="199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" name="矩形 14"/>
          <p:cNvSpPr/>
          <p:nvPr/>
        </p:nvSpPr>
        <p:spPr>
          <a:xfrm>
            <a:off x="5199129" y="2743347"/>
            <a:ext cx="2534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0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让</a:t>
            </a:r>
            <a:r>
              <a:rPr lang="zh-CN" altLang="en-US" sz="20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电影遇见生活</a:t>
            </a:r>
            <a:endParaRPr lang="en-US" altLang="zh-CN" sz="2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01437" y="207523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影</a:t>
            </a:r>
            <a:r>
              <a:rPr lang="zh-CN" altLang="en-US" sz="32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时光</a:t>
            </a:r>
            <a:endParaRPr lang="en-US" altLang="zh-CN" sz="3200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1580" y="3507854"/>
            <a:ext cx="18722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14331164 	</a:t>
            </a:r>
            <a:r>
              <a:rPr lang="zh-CN" altLang="en-US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林喜鹏 </a:t>
            </a:r>
            <a:endParaRPr lang="en-US" altLang="zh-CN" sz="1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14331113 </a:t>
            </a:r>
            <a:r>
              <a:rPr lang="en-US" altLang="zh-CN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zh-CN" altLang="en-US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蒋子涵 </a:t>
            </a:r>
          </a:p>
          <a:p>
            <a:r>
              <a:rPr lang="en-US" altLang="zh-CN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14331106 	</a:t>
            </a:r>
            <a:r>
              <a:rPr lang="zh-CN" altLang="en-US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黄羽盼 </a:t>
            </a:r>
          </a:p>
          <a:p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14331256 </a:t>
            </a:r>
            <a:r>
              <a:rPr lang="en-US" altLang="zh-CN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zh-CN" altLang="en-US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王福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宇</a:t>
            </a:r>
            <a:endParaRPr lang="en-US" altLang="zh-CN" sz="1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14331040	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陈鑫</a:t>
            </a:r>
            <a:endParaRPr lang="en-US" altLang="zh-CN" sz="1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14331388	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郑泽佳 </a:t>
            </a:r>
            <a:endParaRPr lang="zh-CN" altLang="en-US" sz="1400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3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03849" y="735546"/>
            <a:ext cx="2632452" cy="469754"/>
            <a:chOff x="361976" y="492037"/>
            <a:chExt cx="3206712" cy="900490"/>
          </a:xfrm>
        </p:grpSpPr>
        <p:sp>
          <p:nvSpPr>
            <p:cNvPr id="5" name="矩形 4"/>
            <p:cNvSpPr/>
            <p:nvPr/>
          </p:nvSpPr>
          <p:spPr>
            <a:xfrm>
              <a:off x="361976" y="625540"/>
              <a:ext cx="3206712" cy="7669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  <a:sym typeface="Wingdings" pitchFamily="2" charset="2"/>
                </a:rPr>
                <a:t>&lt;--</a:t>
              </a:r>
              <a:r>
                <a:rPr lang="zh-CN" altLang="en-US" sz="2000" b="1" dirty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  <a:sym typeface="Wingdings" pitchFamily="2" charset="2"/>
                </a:rPr>
                <a:t>经典</a:t>
              </a:r>
              <a:r>
                <a:rPr lang="zh-CN" altLang="en-US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  <a:sym typeface="Wingdings" pitchFamily="2" charset="2"/>
                </a:rPr>
                <a:t>电影分类查找</a:t>
              </a:r>
              <a:endParaRPr lang="en-US" altLang="zh-CN" sz="20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20067" y="3291830"/>
            <a:ext cx="2893741" cy="469754"/>
            <a:chOff x="361976" y="492037"/>
            <a:chExt cx="3525001" cy="900490"/>
          </a:xfrm>
        </p:grpSpPr>
        <p:sp>
          <p:nvSpPr>
            <p:cNvPr id="18" name="矩形 17"/>
            <p:cNvSpPr/>
            <p:nvPr/>
          </p:nvSpPr>
          <p:spPr>
            <a:xfrm>
              <a:off x="361976" y="625540"/>
              <a:ext cx="3525001" cy="7669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背景音乐后台播放 </a:t>
              </a:r>
              <a:r>
                <a:rPr lang="en-US" altLang="zh-CN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-&gt;&gt; </a:t>
              </a:r>
              <a:endParaRPr lang="en-US" altLang="zh-CN" sz="20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7" name="图片 26" descr="S70101-13483569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880721" cy="5122301"/>
          </a:xfrm>
          <a:prstGeom prst="rect">
            <a:avLst/>
          </a:prstGeom>
        </p:spPr>
      </p:pic>
      <p:pic>
        <p:nvPicPr>
          <p:cNvPr id="28" name="图片 27" descr="S61231-202643"/>
          <p:cNvPicPr/>
          <p:nvPr/>
        </p:nvPicPr>
        <p:blipFill>
          <a:blip r:embed="rId3"/>
          <a:stretch>
            <a:fillRect/>
          </a:stretch>
        </p:blipFill>
        <p:spPr>
          <a:xfrm>
            <a:off x="6192180" y="-1"/>
            <a:ext cx="2959617" cy="5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3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75635" y="354661"/>
            <a:ext cx="2037737" cy="779834"/>
            <a:chOff x="361976" y="492037"/>
            <a:chExt cx="2037737" cy="779834"/>
          </a:xfrm>
        </p:grpSpPr>
        <p:sp>
          <p:nvSpPr>
            <p:cNvPr id="5" name="矩形 4"/>
            <p:cNvSpPr/>
            <p:nvPr/>
          </p:nvSpPr>
          <p:spPr>
            <a:xfrm>
              <a:off x="361976" y="625540"/>
              <a:ext cx="203773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电影详情</a:t>
              </a:r>
              <a:endParaRPr lang="en-US" altLang="zh-CN" sz="36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4633344" y="1347614"/>
            <a:ext cx="37550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电影收藏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电影评分、上映时间、收藏人数等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剧情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导演和主要演员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 descr="S61231-20283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92199" cy="5143500"/>
          </a:xfrm>
          <a:prstGeom prst="rect">
            <a:avLst/>
          </a:prstGeom>
        </p:spPr>
      </p:pic>
      <p:pic>
        <p:nvPicPr>
          <p:cNvPr id="19" name="图片 18" descr="S61231-202845"/>
          <p:cNvPicPr/>
          <p:nvPr/>
        </p:nvPicPr>
        <p:blipFill>
          <a:blip r:embed="rId3"/>
          <a:stretch>
            <a:fillRect/>
          </a:stretch>
        </p:blipFill>
        <p:spPr>
          <a:xfrm>
            <a:off x="1907704" y="178486"/>
            <a:ext cx="2457450" cy="43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75635" y="354661"/>
            <a:ext cx="1111202" cy="779834"/>
            <a:chOff x="361976" y="492037"/>
            <a:chExt cx="1111202" cy="779834"/>
          </a:xfrm>
        </p:grpSpPr>
        <p:sp>
          <p:nvSpPr>
            <p:cNvPr id="5" name="矩形 4"/>
            <p:cNvSpPr/>
            <p:nvPr/>
          </p:nvSpPr>
          <p:spPr>
            <a:xfrm>
              <a:off x="361976" y="625540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影院</a:t>
              </a:r>
              <a:endParaRPr lang="en-US" altLang="zh-CN" sz="36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4633344" y="1311610"/>
            <a:ext cx="31430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附近影院</a:t>
            </a:r>
          </a:p>
        </p:txBody>
      </p:sp>
      <p:sp>
        <p:nvSpPr>
          <p:cNvPr id="12" name="矩形 11"/>
          <p:cNvSpPr/>
          <p:nvPr/>
        </p:nvSpPr>
        <p:spPr>
          <a:xfrm>
            <a:off x="4680012" y="1862413"/>
            <a:ext cx="31430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地图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点击影院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即可购票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80012" y="2751770"/>
            <a:ext cx="34310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zh-CN" sz="16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8" name="图片 17" descr="S61231-20194499"/>
          <p:cNvPicPr/>
          <p:nvPr/>
        </p:nvPicPr>
        <p:blipFill>
          <a:blip r:embed="rId2"/>
          <a:stretch>
            <a:fillRect/>
          </a:stretch>
        </p:blipFill>
        <p:spPr>
          <a:xfrm>
            <a:off x="-23661" y="0"/>
            <a:ext cx="2903473" cy="5162515"/>
          </a:xfrm>
          <a:prstGeom prst="rect">
            <a:avLst/>
          </a:prstGeom>
        </p:spPr>
      </p:pic>
      <p:pic>
        <p:nvPicPr>
          <p:cNvPr id="19" name="图片 18" descr="S61231-20195836"/>
          <p:cNvPicPr/>
          <p:nvPr/>
        </p:nvPicPr>
        <p:blipFill>
          <a:blip r:embed="rId3"/>
          <a:stretch>
            <a:fillRect/>
          </a:stretch>
        </p:blipFill>
        <p:spPr>
          <a:xfrm>
            <a:off x="6204851" y="0"/>
            <a:ext cx="2937452" cy="522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0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75635" y="354661"/>
            <a:ext cx="1107996" cy="779834"/>
            <a:chOff x="361976" y="492037"/>
            <a:chExt cx="1107996" cy="779834"/>
          </a:xfrm>
        </p:grpSpPr>
        <p:sp>
          <p:nvSpPr>
            <p:cNvPr id="5" name="矩形 4"/>
            <p:cNvSpPr/>
            <p:nvPr/>
          </p:nvSpPr>
          <p:spPr>
            <a:xfrm>
              <a:off x="361976" y="625540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购票</a:t>
              </a:r>
              <a:endParaRPr lang="en-US" altLang="zh-CN" sz="36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17" name="矩形 16"/>
          <p:cNvSpPr/>
          <p:nvPr/>
        </p:nvSpPr>
        <p:spPr>
          <a:xfrm>
            <a:off x="4680012" y="2751770"/>
            <a:ext cx="34310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zh-CN" sz="1600" dirty="0">
              <a:solidFill>
                <a:srgbClr val="C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35" y="-6571107"/>
            <a:ext cx="1303120" cy="36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1804848"/>
            <a:ext cx="1788283" cy="3179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308" y="1794481"/>
            <a:ext cx="1792325" cy="3186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646636"/>
            <a:ext cx="1901148" cy="337981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45443" y="1959682"/>
            <a:ext cx="1001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选择影片和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场次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9753" y="2741154"/>
            <a:ext cx="1001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根据人数智能选择最好座位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76156" y="4181508"/>
            <a:ext cx="1001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显示价格确认座位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7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56284" y="195486"/>
            <a:ext cx="1111202" cy="779834"/>
            <a:chOff x="361976" y="492037"/>
            <a:chExt cx="1111202" cy="779834"/>
          </a:xfrm>
        </p:grpSpPr>
        <p:sp>
          <p:nvSpPr>
            <p:cNvPr id="5" name="矩形 4"/>
            <p:cNvSpPr/>
            <p:nvPr/>
          </p:nvSpPr>
          <p:spPr>
            <a:xfrm>
              <a:off x="361976" y="625540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发现</a:t>
              </a:r>
              <a:endParaRPr lang="en-US" altLang="zh-CN" sz="36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10" name="图片 9" descr="S61231-202415"/>
          <p:cNvPicPr/>
          <p:nvPr/>
        </p:nvPicPr>
        <p:blipFill>
          <a:blip r:embed="rId2"/>
          <a:stretch>
            <a:fillRect/>
          </a:stretch>
        </p:blipFill>
        <p:spPr>
          <a:xfrm>
            <a:off x="911" y="-14697"/>
            <a:ext cx="2914905" cy="5182299"/>
          </a:xfrm>
          <a:prstGeom prst="rect">
            <a:avLst/>
          </a:prstGeom>
        </p:spPr>
      </p:pic>
      <p:pic>
        <p:nvPicPr>
          <p:cNvPr id="11" name="图片 10" descr="S61231-202419"/>
          <p:cNvPicPr/>
          <p:nvPr/>
        </p:nvPicPr>
        <p:blipFill>
          <a:blip r:embed="rId3"/>
          <a:stretch>
            <a:fillRect/>
          </a:stretch>
        </p:blipFill>
        <p:spPr>
          <a:xfrm>
            <a:off x="6228185" y="0"/>
            <a:ext cx="2915816" cy="518648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067368" y="1527634"/>
            <a:ext cx="1630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&lt;--</a:t>
            </a:r>
            <a:r>
              <a:rPr lang="zh-CN" altLang="en-US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精彩推荐</a:t>
            </a:r>
            <a:endParaRPr lang="en-US" altLang="zh-CN" sz="2000" b="1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80445" y="3561529"/>
            <a:ext cx="17908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票房排行</a:t>
            </a:r>
            <a:r>
              <a:rPr lang="en-US" altLang="zh-CN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-&gt;&gt; </a:t>
            </a:r>
            <a:endParaRPr lang="en-US" altLang="zh-CN" sz="2000" b="1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2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80808" y="101638"/>
            <a:ext cx="2031325" cy="747833"/>
            <a:chOff x="-489256" y="492037"/>
            <a:chExt cx="2031325" cy="747833"/>
          </a:xfrm>
        </p:grpSpPr>
        <p:sp>
          <p:nvSpPr>
            <p:cNvPr id="5" name="矩形 4"/>
            <p:cNvSpPr/>
            <p:nvPr/>
          </p:nvSpPr>
          <p:spPr>
            <a:xfrm>
              <a:off x="-489256" y="593539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个人中心</a:t>
              </a:r>
              <a:endParaRPr lang="en-US" altLang="zh-CN" sz="36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2330145" y="128934"/>
            <a:ext cx="1630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&lt;--</a:t>
            </a:r>
            <a:r>
              <a:rPr lang="zh-CN" altLang="en-US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我的收藏</a:t>
            </a:r>
            <a:endParaRPr lang="en-US" altLang="zh-CN" sz="2000" b="1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 descr="S61231-202424"/>
          <p:cNvPicPr/>
          <p:nvPr/>
        </p:nvPicPr>
        <p:blipFill>
          <a:blip r:embed="rId2"/>
          <a:stretch>
            <a:fillRect/>
          </a:stretch>
        </p:blipFill>
        <p:spPr>
          <a:xfrm>
            <a:off x="6228184" y="-1"/>
            <a:ext cx="2915816" cy="5184631"/>
          </a:xfrm>
          <a:prstGeom prst="rect">
            <a:avLst/>
          </a:prstGeom>
        </p:spPr>
      </p:pic>
      <p:pic>
        <p:nvPicPr>
          <p:cNvPr id="18" name="图片 17" descr="S61231-20285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216468"/>
            <a:ext cx="2333625" cy="4149725"/>
          </a:xfrm>
          <a:prstGeom prst="rect">
            <a:avLst/>
          </a:prstGeom>
        </p:spPr>
      </p:pic>
      <p:pic>
        <p:nvPicPr>
          <p:cNvPr id="19" name="图片 18" descr="S61231-202901"/>
          <p:cNvPicPr/>
          <p:nvPr/>
        </p:nvPicPr>
        <p:blipFill>
          <a:blip r:embed="rId4"/>
          <a:stretch>
            <a:fillRect/>
          </a:stretch>
        </p:blipFill>
        <p:spPr>
          <a:xfrm>
            <a:off x="691131" y="1399394"/>
            <a:ext cx="2413635" cy="42926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104766" y="1458285"/>
            <a:ext cx="1630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&lt;--</a:t>
            </a:r>
            <a:r>
              <a:rPr lang="zh-CN" altLang="en-US" sz="20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浏览历史</a:t>
            </a:r>
            <a:endParaRPr lang="en-US" altLang="zh-CN" sz="2000" b="1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34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32040" y="101638"/>
            <a:ext cx="1111202" cy="779834"/>
            <a:chOff x="361976" y="492037"/>
            <a:chExt cx="1111202" cy="779834"/>
          </a:xfrm>
        </p:grpSpPr>
        <p:sp>
          <p:nvSpPr>
            <p:cNvPr id="5" name="矩形 4"/>
            <p:cNvSpPr/>
            <p:nvPr/>
          </p:nvSpPr>
          <p:spPr>
            <a:xfrm>
              <a:off x="361976" y="625540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设置</a:t>
              </a:r>
              <a:endParaRPr lang="en-US" altLang="zh-CN" sz="36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2330145" y="128934"/>
            <a:ext cx="1630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&lt;--</a:t>
            </a:r>
            <a:r>
              <a:rPr lang="zh-CN" altLang="en-US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首次登陆</a:t>
            </a:r>
            <a:endParaRPr lang="en-US" altLang="zh-CN" sz="2000" b="1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04766" y="1458285"/>
            <a:ext cx="1630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&lt;--</a:t>
            </a:r>
            <a:r>
              <a:rPr lang="zh-CN" altLang="en-US" sz="20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再次登录</a:t>
            </a:r>
            <a:endParaRPr lang="en-US" altLang="zh-CN" sz="2000" b="1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05960" y="2659792"/>
            <a:ext cx="1630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&lt;--</a:t>
            </a:r>
            <a:r>
              <a:rPr lang="zh-CN" altLang="en-US" sz="20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  <a:sym typeface="Wingdings" pitchFamily="2" charset="2"/>
              </a:rPr>
              <a:t>退出账号</a:t>
            </a:r>
            <a:endParaRPr lang="en-US" altLang="zh-CN" sz="2000" b="1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3" name="图片 22" descr="S61231-202429"/>
          <p:cNvPicPr/>
          <p:nvPr/>
        </p:nvPicPr>
        <p:blipFill>
          <a:blip r:embed="rId2"/>
          <a:stretch>
            <a:fillRect/>
          </a:stretch>
        </p:blipFill>
        <p:spPr>
          <a:xfrm>
            <a:off x="6228185" y="0"/>
            <a:ext cx="2905410" cy="5168918"/>
          </a:xfrm>
          <a:prstGeom prst="rect">
            <a:avLst/>
          </a:prstGeom>
        </p:spPr>
      </p:pic>
      <p:pic>
        <p:nvPicPr>
          <p:cNvPr id="25" name="图片 24" descr="S61231-202306"/>
          <p:cNvPicPr/>
          <p:nvPr/>
        </p:nvPicPr>
        <p:blipFill>
          <a:blip r:embed="rId3"/>
          <a:stretch>
            <a:fillRect/>
          </a:stretch>
        </p:blipFill>
        <p:spPr>
          <a:xfrm>
            <a:off x="-17676" y="-69760"/>
            <a:ext cx="2364026" cy="3793638"/>
          </a:xfrm>
          <a:prstGeom prst="rect">
            <a:avLst/>
          </a:prstGeom>
        </p:spPr>
      </p:pic>
      <p:pic>
        <p:nvPicPr>
          <p:cNvPr id="27" name="图片 26" descr="S61231-203136"/>
          <p:cNvPicPr/>
          <p:nvPr/>
        </p:nvPicPr>
        <p:blipFill>
          <a:blip r:embed="rId4"/>
          <a:stretch>
            <a:fillRect/>
          </a:stretch>
        </p:blipFill>
        <p:spPr>
          <a:xfrm>
            <a:off x="994368" y="1324014"/>
            <a:ext cx="2350770" cy="4182110"/>
          </a:xfrm>
          <a:prstGeom prst="rect">
            <a:avLst/>
          </a:prstGeom>
        </p:spPr>
      </p:pic>
      <p:pic>
        <p:nvPicPr>
          <p:cNvPr id="26" name="图片 25" descr="S61231-202433"/>
          <p:cNvPicPr/>
          <p:nvPr/>
        </p:nvPicPr>
        <p:blipFill>
          <a:blip r:embed="rId5"/>
          <a:stretch>
            <a:fillRect/>
          </a:stretch>
        </p:blipFill>
        <p:spPr>
          <a:xfrm>
            <a:off x="2186263" y="2514259"/>
            <a:ext cx="2317750" cy="41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5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434" y="2610855"/>
            <a:ext cx="9144000" cy="104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2010" y="2674118"/>
            <a:ext cx="17796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3. </a:t>
            </a:r>
            <a:r>
              <a:rPr lang="zh-CN" altLang="en-US" sz="40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亮点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8423260" y="2367459"/>
            <a:ext cx="212739" cy="45719"/>
            <a:chOff x="8136396" y="1704236"/>
            <a:chExt cx="366876" cy="78844"/>
          </a:xfrm>
          <a:solidFill>
            <a:schemeClr val="bg1">
              <a:alpha val="36000"/>
            </a:schemeClr>
          </a:solidFill>
        </p:grpSpPr>
        <p:sp>
          <p:nvSpPr>
            <p:cNvPr id="30" name="矩形 29"/>
            <p:cNvSpPr/>
            <p:nvPr/>
          </p:nvSpPr>
          <p:spPr>
            <a:xfrm>
              <a:off x="8136396" y="1704236"/>
              <a:ext cx="78844" cy="78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280412" y="1704236"/>
              <a:ext cx="78844" cy="78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424428" y="1704236"/>
              <a:ext cx="78844" cy="78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0" y="3608566"/>
            <a:ext cx="9144000" cy="5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226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45865" y="231490"/>
            <a:ext cx="510909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私人</a:t>
            </a:r>
            <a:r>
              <a:rPr lang="zh-CN" altLang="en-US" sz="24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订制、用心打造</a:t>
            </a:r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2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用户注册、登录、设置密码</a:t>
            </a:r>
            <a:r>
              <a:rPr lang="en-US" altLang="zh-CN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/>
            </a:r>
            <a:br>
              <a:rPr lang="en-US" altLang="zh-CN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</a:br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浏览历史记录</a:t>
            </a:r>
            <a:endParaRPr lang="en-US" altLang="zh-CN" sz="2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个人收藏</a:t>
            </a:r>
            <a:r>
              <a:rPr lang="en-US" altLang="zh-CN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/>
            </a:r>
            <a:br>
              <a:rPr lang="en-US" altLang="zh-CN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</a:br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数据本地缓存</a:t>
            </a:r>
            <a:r>
              <a:rPr lang="zh-CN" altLang="en-US" sz="16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（第二次点开的电影可快速加载）</a:t>
            </a:r>
            <a:r>
              <a:rPr lang="en-US" altLang="zh-CN" sz="16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/>
            </a:r>
            <a:br>
              <a:rPr lang="en-US" altLang="zh-CN" sz="16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</a:br>
            <a:r>
              <a:rPr lang="zh-CN" altLang="en-US" sz="2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智能</a:t>
            </a:r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电影推荐</a:t>
            </a:r>
            <a:endParaRPr lang="zh-CN" altLang="en-US" sz="2400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400092" y="3594668"/>
            <a:ext cx="35631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推荐机制：</a:t>
            </a:r>
            <a:r>
              <a:rPr lang="en-US" altLang="zh-CN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/>
            </a:r>
            <a:br>
              <a:rPr lang="en-US" altLang="zh-CN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、用户（多次）浏览的电影</a:t>
            </a:r>
            <a:r>
              <a:rPr lang="en-US" altLang="zh-CN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/>
            </a:r>
            <a:br>
              <a:rPr lang="en-US" altLang="zh-CN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、用户收藏的电影</a:t>
            </a:r>
            <a:r>
              <a:rPr lang="en-US" altLang="zh-CN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/>
            </a:r>
            <a:br>
              <a:rPr lang="en-US" altLang="zh-CN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、用户收藏的电影类别</a:t>
            </a:r>
            <a:endParaRPr lang="en-US" altLang="zh-CN" sz="1600" dirty="0" smtClean="0">
              <a:solidFill>
                <a:srgbClr val="81818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1600" dirty="0" smtClean="0">
                <a:solidFill>
                  <a:srgbClr val="81818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、口碑（评分）好的电影</a:t>
            </a:r>
            <a:endParaRPr lang="en-US" altLang="zh-CN" sz="1600" dirty="0" smtClean="0">
              <a:solidFill>
                <a:srgbClr val="81818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 descr="S61231-202415"/>
          <p:cNvPicPr/>
          <p:nvPr/>
        </p:nvPicPr>
        <p:blipFill>
          <a:blip r:embed="rId3"/>
          <a:stretch>
            <a:fillRect/>
          </a:stretch>
        </p:blipFill>
        <p:spPr>
          <a:xfrm>
            <a:off x="7077" y="-20538"/>
            <a:ext cx="2512695" cy="4467225"/>
          </a:xfrm>
          <a:prstGeom prst="rect">
            <a:avLst/>
          </a:prstGeom>
        </p:spPr>
      </p:pic>
      <p:pic>
        <p:nvPicPr>
          <p:cNvPr id="5" name="图片 4" descr="S61231-202901"/>
          <p:cNvPicPr/>
          <p:nvPr/>
        </p:nvPicPr>
        <p:blipFill>
          <a:blip r:embed="rId4"/>
          <a:stretch>
            <a:fillRect/>
          </a:stretch>
        </p:blipFill>
        <p:spPr>
          <a:xfrm>
            <a:off x="1727684" y="1167594"/>
            <a:ext cx="2413635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861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08004" y="658336"/>
            <a:ext cx="367280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极佳用户体验</a:t>
            </a:r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2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2D</a:t>
            </a:r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动画等待进入</a:t>
            </a:r>
            <a:endParaRPr lang="en-US" altLang="zh-CN" sz="2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优美背景音乐及后台交互</a:t>
            </a:r>
            <a:endParaRPr lang="en-US" altLang="zh-CN" sz="2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从内到</a:t>
            </a:r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外统一风格 精美</a:t>
            </a:r>
            <a:r>
              <a:rPr lang="en-US" altLang="zh-CN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UI</a:t>
            </a:r>
          </a:p>
          <a:p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底部切换、左侧滑栏</a:t>
            </a:r>
            <a:endParaRPr lang="en-US" altLang="zh-CN" sz="2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通知、</a:t>
            </a:r>
            <a:r>
              <a:rPr lang="en-US" altLang="zh-CN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Widget</a:t>
            </a:r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十分方便</a:t>
            </a:r>
            <a:endParaRPr lang="zh-CN" altLang="en-US" sz="2400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 descr="S61231-202352"/>
          <p:cNvPicPr/>
          <p:nvPr/>
        </p:nvPicPr>
        <p:blipFill>
          <a:blip r:embed="rId3"/>
          <a:stretch>
            <a:fillRect/>
          </a:stretch>
        </p:blipFill>
        <p:spPr>
          <a:xfrm>
            <a:off x="-1170" y="-8588"/>
            <a:ext cx="1908874" cy="3336422"/>
          </a:xfrm>
          <a:prstGeom prst="rect">
            <a:avLst/>
          </a:prstGeom>
        </p:spPr>
      </p:pic>
      <p:pic>
        <p:nvPicPr>
          <p:cNvPr id="8" name="图片 7" descr="S61231-202622"/>
          <p:cNvPicPr/>
          <p:nvPr/>
        </p:nvPicPr>
        <p:blipFill>
          <a:blip r:embed="rId4"/>
          <a:stretch>
            <a:fillRect/>
          </a:stretch>
        </p:blipFill>
        <p:spPr>
          <a:xfrm>
            <a:off x="1547664" y="658336"/>
            <a:ext cx="2052228" cy="36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311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07904" y="48351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版本更新表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453384"/>
              </p:ext>
            </p:extLst>
          </p:nvPr>
        </p:nvGraphicFramePr>
        <p:xfrm>
          <a:off x="755576" y="1203598"/>
          <a:ext cx="7284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757"/>
                <a:gridCol w="803758"/>
                <a:gridCol w="4975643"/>
                <a:gridCol w="7009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版本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日期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作者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初始草案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2017.3.24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第一个草案，根据小组讨论结果制作而成，主要在细化阶段进行精化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蒋子涵</a:t>
                      </a:r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787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91780" y="893566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智能便捷的购票体验：</a:t>
            </a:r>
            <a:endParaRPr lang="en-US" altLang="zh-CN" sz="2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根据人数智能选择最佳座位</a:t>
            </a:r>
            <a:endParaRPr lang="zh-CN" altLang="en-US" sz="2400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893566"/>
            <a:ext cx="2376264" cy="4224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10" y="893566"/>
            <a:ext cx="2336719" cy="39964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91780" y="3795886"/>
            <a:ext cx="41857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增强社交属性：</a:t>
            </a:r>
            <a:endParaRPr lang="en-US" altLang="zh-CN" sz="2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同场次电影单身男女匹配推荐</a:t>
            </a:r>
            <a:endParaRPr lang="zh-CN" altLang="en-US" sz="2400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418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60032" y="0"/>
            <a:ext cx="3775968" cy="1563154"/>
            <a:chOff x="-1328204" y="0"/>
            <a:chExt cx="3775968" cy="1563154"/>
          </a:xfrm>
        </p:grpSpPr>
        <p:sp>
          <p:nvSpPr>
            <p:cNvPr id="5" name="矩形 4"/>
            <p:cNvSpPr/>
            <p:nvPr/>
          </p:nvSpPr>
          <p:spPr>
            <a:xfrm>
              <a:off x="-1328204" y="0"/>
              <a:ext cx="3775968" cy="1563154"/>
            </a:xfrm>
            <a:prstGeom prst="rect">
              <a:avLst/>
            </a:prstGeom>
            <a:solidFill>
              <a:srgbClr val="F44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-1148185" y="339502"/>
              <a:ext cx="32214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项目愿景</a:t>
              </a:r>
              <a:endParaRPr lang="en-US" altLang="zh-CN" sz="28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942829" y="509599"/>
              <a:ext cx="362725" cy="367692"/>
              <a:chOff x="9363075" y="4967288"/>
              <a:chExt cx="463551" cy="469900"/>
            </a:xfrm>
            <a:solidFill>
              <a:schemeClr val="bg1">
                <a:alpha val="48000"/>
              </a:schemeClr>
            </a:solidFill>
          </p:grpSpPr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9371013" y="5280025"/>
                <a:ext cx="158750" cy="150813"/>
              </a:xfrm>
              <a:custGeom>
                <a:avLst/>
                <a:gdLst>
                  <a:gd name="T0" fmla="*/ 14 w 100"/>
                  <a:gd name="T1" fmla="*/ 95 h 95"/>
                  <a:gd name="T2" fmla="*/ 0 w 100"/>
                  <a:gd name="T3" fmla="*/ 80 h 95"/>
                  <a:gd name="T4" fmla="*/ 85 w 100"/>
                  <a:gd name="T5" fmla="*/ 0 h 95"/>
                  <a:gd name="T6" fmla="*/ 100 w 100"/>
                  <a:gd name="T7" fmla="*/ 14 h 95"/>
                  <a:gd name="T8" fmla="*/ 14 w 100"/>
                  <a:gd name="T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95">
                    <a:moveTo>
                      <a:pt x="14" y="95"/>
                    </a:moveTo>
                    <a:lnTo>
                      <a:pt x="0" y="80"/>
                    </a:lnTo>
                    <a:lnTo>
                      <a:pt x="85" y="0"/>
                    </a:lnTo>
                    <a:lnTo>
                      <a:pt x="100" y="14"/>
                    </a:lnTo>
                    <a:lnTo>
                      <a:pt x="14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2" name="Freeform 23"/>
              <p:cNvSpPr>
                <a:spLocks noEditPoints="1"/>
              </p:cNvSpPr>
              <p:nvPr/>
            </p:nvSpPr>
            <p:spPr bwMode="auto">
              <a:xfrm>
                <a:off x="9486900" y="5200650"/>
                <a:ext cx="120650" cy="120650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3" name="Freeform 24"/>
              <p:cNvSpPr>
                <a:spLocks noEditPoints="1"/>
              </p:cNvSpPr>
              <p:nvPr/>
            </p:nvSpPr>
            <p:spPr bwMode="auto">
              <a:xfrm>
                <a:off x="9577388" y="4967288"/>
                <a:ext cx="249238" cy="249238"/>
              </a:xfrm>
              <a:custGeom>
                <a:avLst/>
                <a:gdLst>
                  <a:gd name="T0" fmla="*/ 32 w 66"/>
                  <a:gd name="T1" fmla="*/ 66 h 66"/>
                  <a:gd name="T2" fmla="*/ 9 w 66"/>
                  <a:gd name="T3" fmla="*/ 57 h 66"/>
                  <a:gd name="T4" fmla="*/ 0 w 66"/>
                  <a:gd name="T5" fmla="*/ 34 h 66"/>
                  <a:gd name="T6" fmla="*/ 9 w 66"/>
                  <a:gd name="T7" fmla="*/ 11 h 66"/>
                  <a:gd name="T8" fmla="*/ 20 w 66"/>
                  <a:gd name="T9" fmla="*/ 0 h 66"/>
                  <a:gd name="T10" fmla="*/ 66 w 66"/>
                  <a:gd name="T11" fmla="*/ 46 h 66"/>
                  <a:gd name="T12" fmla="*/ 55 w 66"/>
                  <a:gd name="T13" fmla="*/ 57 h 66"/>
                  <a:gd name="T14" fmla="*/ 32 w 66"/>
                  <a:gd name="T15" fmla="*/ 66 h 66"/>
                  <a:gd name="T16" fmla="*/ 20 w 66"/>
                  <a:gd name="T17" fmla="*/ 12 h 66"/>
                  <a:gd name="T18" fmla="*/ 15 w 66"/>
                  <a:gd name="T19" fmla="*/ 17 h 66"/>
                  <a:gd name="T20" fmla="*/ 8 w 66"/>
                  <a:gd name="T21" fmla="*/ 34 h 66"/>
                  <a:gd name="T22" fmla="*/ 15 w 66"/>
                  <a:gd name="T23" fmla="*/ 51 h 66"/>
                  <a:gd name="T24" fmla="*/ 32 w 66"/>
                  <a:gd name="T25" fmla="*/ 58 h 66"/>
                  <a:gd name="T26" fmla="*/ 49 w 66"/>
                  <a:gd name="T27" fmla="*/ 51 h 66"/>
                  <a:gd name="T28" fmla="*/ 54 w 66"/>
                  <a:gd name="T29" fmla="*/ 46 h 66"/>
                  <a:gd name="T30" fmla="*/ 20 w 66"/>
                  <a:gd name="T31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66">
                    <a:moveTo>
                      <a:pt x="32" y="66"/>
                    </a:moveTo>
                    <a:cubicBezTo>
                      <a:pt x="23" y="66"/>
                      <a:pt x="15" y="63"/>
                      <a:pt x="9" y="57"/>
                    </a:cubicBezTo>
                    <a:cubicBezTo>
                      <a:pt x="3" y="51"/>
                      <a:pt x="0" y="43"/>
                      <a:pt x="0" y="34"/>
                    </a:cubicBezTo>
                    <a:cubicBezTo>
                      <a:pt x="0" y="25"/>
                      <a:pt x="3" y="17"/>
                      <a:pt x="9" y="1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49" y="63"/>
                      <a:pt x="41" y="66"/>
                      <a:pt x="32" y="66"/>
                    </a:cubicBezTo>
                    <a:moveTo>
                      <a:pt x="20" y="12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22"/>
                      <a:pt x="8" y="28"/>
                      <a:pt x="8" y="34"/>
                    </a:cubicBezTo>
                    <a:cubicBezTo>
                      <a:pt x="8" y="40"/>
                      <a:pt x="10" y="46"/>
                      <a:pt x="15" y="51"/>
                    </a:cubicBezTo>
                    <a:cubicBezTo>
                      <a:pt x="20" y="56"/>
                      <a:pt x="26" y="58"/>
                      <a:pt x="32" y="58"/>
                    </a:cubicBezTo>
                    <a:cubicBezTo>
                      <a:pt x="38" y="58"/>
                      <a:pt x="44" y="56"/>
                      <a:pt x="49" y="51"/>
                    </a:cubicBezTo>
                    <a:cubicBezTo>
                      <a:pt x="54" y="46"/>
                      <a:pt x="54" y="46"/>
                      <a:pt x="54" y="4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9363075" y="5065713"/>
                <a:ext cx="365125" cy="371475"/>
              </a:xfrm>
              <a:custGeom>
                <a:avLst/>
                <a:gdLst>
                  <a:gd name="T0" fmla="*/ 0 w 230"/>
                  <a:gd name="T1" fmla="*/ 234 h 234"/>
                  <a:gd name="T2" fmla="*/ 22 w 230"/>
                  <a:gd name="T3" fmla="*/ 49 h 234"/>
                  <a:gd name="T4" fmla="*/ 112 w 230"/>
                  <a:gd name="T5" fmla="*/ 0 h 234"/>
                  <a:gd name="T6" fmla="*/ 121 w 230"/>
                  <a:gd name="T7" fmla="*/ 16 h 234"/>
                  <a:gd name="T8" fmla="*/ 41 w 230"/>
                  <a:gd name="T9" fmla="*/ 61 h 234"/>
                  <a:gd name="T10" fmla="*/ 24 w 230"/>
                  <a:gd name="T11" fmla="*/ 211 h 234"/>
                  <a:gd name="T12" fmla="*/ 185 w 230"/>
                  <a:gd name="T13" fmla="*/ 180 h 234"/>
                  <a:gd name="T14" fmla="*/ 211 w 230"/>
                  <a:gd name="T15" fmla="*/ 111 h 234"/>
                  <a:gd name="T16" fmla="*/ 230 w 230"/>
                  <a:gd name="T17" fmla="*/ 116 h 234"/>
                  <a:gd name="T18" fmla="*/ 199 w 230"/>
                  <a:gd name="T19" fmla="*/ 199 h 234"/>
                  <a:gd name="T20" fmla="*/ 0 w 230"/>
                  <a:gd name="T2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234">
                    <a:moveTo>
                      <a:pt x="0" y="234"/>
                    </a:moveTo>
                    <a:lnTo>
                      <a:pt x="22" y="49"/>
                    </a:lnTo>
                    <a:lnTo>
                      <a:pt x="112" y="0"/>
                    </a:lnTo>
                    <a:lnTo>
                      <a:pt x="121" y="16"/>
                    </a:lnTo>
                    <a:lnTo>
                      <a:pt x="41" y="61"/>
                    </a:lnTo>
                    <a:lnTo>
                      <a:pt x="24" y="211"/>
                    </a:lnTo>
                    <a:lnTo>
                      <a:pt x="185" y="180"/>
                    </a:lnTo>
                    <a:lnTo>
                      <a:pt x="211" y="111"/>
                    </a:lnTo>
                    <a:lnTo>
                      <a:pt x="230" y="116"/>
                    </a:lnTo>
                    <a:lnTo>
                      <a:pt x="199" y="199"/>
                    </a:lnTo>
                    <a:lnTo>
                      <a:pt x="0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13" name="矩形 12"/>
          <p:cNvSpPr/>
          <p:nvPr/>
        </p:nvSpPr>
        <p:spPr>
          <a:xfrm>
            <a:off x="3501437" y="2075233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影</a:t>
            </a:r>
            <a:r>
              <a:rPr lang="zh-CN" altLang="en-US" sz="32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时光</a:t>
            </a:r>
            <a:endParaRPr lang="en-US" altLang="zh-CN" sz="3200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03948" y="3831890"/>
            <a:ext cx="49280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THANK YOU!</a:t>
            </a:r>
            <a:endParaRPr lang="en-US" altLang="zh-CN" sz="6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93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2571610"/>
            <a:ext cx="9144000" cy="104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2010" y="2674118"/>
            <a:ext cx="28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1. </a:t>
            </a:r>
            <a:r>
              <a:rPr lang="zh-CN" altLang="en-US" sz="40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项目简介</a:t>
            </a:r>
            <a:endParaRPr lang="en-US" altLang="zh-CN" sz="40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423260" y="2367459"/>
            <a:ext cx="212739" cy="45719"/>
            <a:chOff x="8136396" y="1704236"/>
            <a:chExt cx="366876" cy="78844"/>
          </a:xfrm>
          <a:solidFill>
            <a:schemeClr val="bg1">
              <a:alpha val="36000"/>
            </a:schemeClr>
          </a:solidFill>
        </p:grpSpPr>
        <p:sp>
          <p:nvSpPr>
            <p:cNvPr id="30" name="矩形 29"/>
            <p:cNvSpPr/>
            <p:nvPr/>
          </p:nvSpPr>
          <p:spPr>
            <a:xfrm>
              <a:off x="8136396" y="1704236"/>
              <a:ext cx="78844" cy="78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280412" y="1704236"/>
              <a:ext cx="78844" cy="78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424428" y="1704236"/>
              <a:ext cx="78844" cy="78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0" y="3608566"/>
            <a:ext cx="9144000" cy="5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585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12490" y="52401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项目简介</a:t>
            </a:r>
            <a:endParaRPr lang="en-US" altLang="zh-CN" sz="2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931862" y="754842"/>
            <a:ext cx="175270" cy="175270"/>
          </a:xfrm>
          <a:prstGeom prst="rect">
            <a:avLst/>
          </a:prstGeom>
          <a:solidFill>
            <a:srgbClr val="F4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931862" y="1018426"/>
            <a:ext cx="175270" cy="175270"/>
          </a:xfrm>
          <a:prstGeom prst="rect">
            <a:avLst/>
          </a:prstGeom>
          <a:solidFill>
            <a:srgbClr val="394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931862" y="1282011"/>
            <a:ext cx="175270" cy="175270"/>
          </a:xfrm>
          <a:prstGeom prst="rect">
            <a:avLst/>
          </a:prstGeom>
          <a:solidFill>
            <a:srgbClr val="697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72044" y="524010"/>
            <a:ext cx="2124546" cy="525327"/>
            <a:chOff x="844181" y="1917392"/>
            <a:chExt cx="1804535" cy="510342"/>
          </a:xfrm>
        </p:grpSpPr>
        <p:sp>
          <p:nvSpPr>
            <p:cNvPr id="70" name="矩形 69"/>
            <p:cNvSpPr/>
            <p:nvPr/>
          </p:nvSpPr>
          <p:spPr>
            <a:xfrm>
              <a:off x="844181" y="1917392"/>
              <a:ext cx="1804535" cy="510342"/>
            </a:xfrm>
            <a:prstGeom prst="rect">
              <a:avLst/>
            </a:prstGeom>
            <a:solidFill>
              <a:srgbClr val="F44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942801" y="2008114"/>
              <a:ext cx="1607294" cy="328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让电影遇见生活</a:t>
              </a:r>
              <a:endParaRPr lang="en-US" altLang="zh-CN" sz="1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12490" y="1106061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目标：打造一个单身社交与智能购票电影网</a:t>
            </a:r>
            <a:endParaRPr lang="zh-CN" altLang="en-US" sz="1400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8190" y="1671650"/>
            <a:ext cx="77599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商业机遇：</a:t>
            </a:r>
            <a:r>
              <a:rPr lang="en-US" altLang="zh-CN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就业务规则和网络架构设计而言，现有的互联网电影售票系统存在很多不足。</a:t>
            </a:r>
            <a:endParaRPr lang="en-US" altLang="zh-CN" sz="1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</a:t>
            </a:r>
            <a:r>
              <a:rPr lang="en-US" altLang="zh-CN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此外现有的系统在业务和终端增长时，不能很好地扩展，也无法动态地根据错误进行</a:t>
            </a:r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调整。现在购票网站繁多，功能却却非常单一，网站之间竞争激烈，没有任何创新性</a:t>
            </a:r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可言。以上这些不灵活地情形无法满足市场的需要，因此需要一种新的智能电影购票</a:t>
            </a:r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网站来改变这种情形。</a:t>
            </a:r>
            <a:endParaRPr lang="en-US" altLang="zh-CN" sz="1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1400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问题综述：</a:t>
            </a:r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传统电影购票网站的灵活性、容错性差，功能单一、缺乏新意。这带来了诸多问题，</a:t>
            </a:r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例如访问量过低、用户体验不友好、日活跃用户少等问题。</a:t>
            </a:r>
            <a:endParaRPr lang="en-US" altLang="zh-CN" sz="1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1400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1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1400" dirty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产品定位综述：</a:t>
            </a:r>
            <a:r>
              <a:rPr lang="en-US" altLang="zh-CN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打造完美用户体验，智能购票，快捷、舒心的购票体验；</a:t>
            </a:r>
            <a:endParaRPr lang="en-US" altLang="zh-CN" sz="1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 </a:t>
            </a:r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根据观看、收藏历史智能推荐用户可能感兴趣的电影，提升用户好感度；</a:t>
            </a:r>
            <a:endParaRPr lang="en-US" altLang="zh-CN" sz="1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        </a:t>
            </a:r>
            <a:r>
              <a:rPr lang="zh-CN" altLang="en-US" sz="1400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同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场次电影单身男女推荐匹配，增加电影的社交属性，吸引年轻用户，提升用户</a:t>
            </a:r>
            <a:r>
              <a:rPr lang="en-US" altLang="zh-CN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        </a:t>
            </a:r>
            <a:r>
              <a:rPr lang="zh-CN" altLang="en-US" sz="14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粘性；</a:t>
            </a:r>
            <a:endParaRPr lang="en-US" altLang="zh-CN" sz="14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342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869" y="2597541"/>
            <a:ext cx="9144000" cy="104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2010" y="2674118"/>
            <a:ext cx="28055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zh-CN" altLang="en-US" sz="4000" dirty="0" smtClean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功能展示</a:t>
            </a:r>
            <a:endParaRPr lang="en-US" altLang="zh-CN" sz="4000" dirty="0" smtClean="0">
              <a:solidFill>
                <a:srgbClr val="F44F5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423260" y="2367459"/>
            <a:ext cx="212739" cy="45719"/>
            <a:chOff x="8136396" y="1704236"/>
            <a:chExt cx="366876" cy="78844"/>
          </a:xfrm>
          <a:solidFill>
            <a:schemeClr val="bg1">
              <a:alpha val="36000"/>
            </a:schemeClr>
          </a:solidFill>
        </p:grpSpPr>
        <p:sp>
          <p:nvSpPr>
            <p:cNvPr id="30" name="矩形 29"/>
            <p:cNvSpPr/>
            <p:nvPr/>
          </p:nvSpPr>
          <p:spPr>
            <a:xfrm>
              <a:off x="8136396" y="1704236"/>
              <a:ext cx="78844" cy="78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280412" y="1704236"/>
              <a:ext cx="78844" cy="78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424428" y="1704236"/>
              <a:ext cx="78844" cy="78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0" y="3608566"/>
            <a:ext cx="9144000" cy="53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2536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263043" y="1246383"/>
            <a:ext cx="3276674" cy="3177835"/>
          </a:xfrm>
          <a:prstGeom prst="rect">
            <a:avLst/>
          </a:prstGeom>
          <a:solidFill>
            <a:srgbClr val="F44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42090" y="52401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影</a:t>
            </a:r>
            <a:r>
              <a:rPr lang="zh-CN" altLang="en-US" sz="2400" dirty="0" smtClean="0">
                <a:solidFill>
                  <a:srgbClr val="F44F56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时光</a:t>
            </a:r>
            <a:endParaRPr lang="en-US" altLang="zh-CN" sz="2400" dirty="0" smtClean="0">
              <a:solidFill>
                <a:srgbClr val="F44F56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332541" y="3097782"/>
            <a:ext cx="3232637" cy="473528"/>
            <a:chOff x="5908753" y="2562993"/>
            <a:chExt cx="3232637" cy="473528"/>
          </a:xfrm>
        </p:grpSpPr>
        <p:grpSp>
          <p:nvGrpSpPr>
            <p:cNvPr id="58" name="组合 57"/>
            <p:cNvGrpSpPr/>
            <p:nvPr/>
          </p:nvGrpSpPr>
          <p:grpSpPr>
            <a:xfrm>
              <a:off x="5908753" y="2616971"/>
              <a:ext cx="378868" cy="335242"/>
              <a:chOff x="3889375" y="3302000"/>
              <a:chExt cx="261938" cy="231776"/>
            </a:xfrm>
            <a:solidFill>
              <a:schemeClr val="bg1"/>
            </a:solidFill>
          </p:grpSpPr>
          <p:sp>
            <p:nvSpPr>
              <p:cNvPr id="60" name="Freeform 11"/>
              <p:cNvSpPr>
                <a:spLocks/>
              </p:cNvSpPr>
              <p:nvPr/>
            </p:nvSpPr>
            <p:spPr bwMode="auto">
              <a:xfrm>
                <a:off x="3956050" y="3354388"/>
                <a:ext cx="57150" cy="98425"/>
              </a:xfrm>
              <a:custGeom>
                <a:avLst/>
                <a:gdLst>
                  <a:gd name="T0" fmla="*/ 36 w 36"/>
                  <a:gd name="T1" fmla="*/ 62 h 62"/>
                  <a:gd name="T2" fmla="*/ 10 w 36"/>
                  <a:gd name="T3" fmla="*/ 62 h 62"/>
                  <a:gd name="T4" fmla="*/ 10 w 36"/>
                  <a:gd name="T5" fmla="*/ 52 h 62"/>
                  <a:gd name="T6" fmla="*/ 25 w 36"/>
                  <a:gd name="T7" fmla="*/ 52 h 62"/>
                  <a:gd name="T8" fmla="*/ 25 w 36"/>
                  <a:gd name="T9" fmla="*/ 10 h 62"/>
                  <a:gd name="T10" fmla="*/ 0 w 36"/>
                  <a:gd name="T11" fmla="*/ 10 h 62"/>
                  <a:gd name="T12" fmla="*/ 0 w 36"/>
                  <a:gd name="T13" fmla="*/ 0 h 62"/>
                  <a:gd name="T14" fmla="*/ 36 w 36"/>
                  <a:gd name="T15" fmla="*/ 0 h 62"/>
                  <a:gd name="T16" fmla="*/ 36 w 36"/>
                  <a:gd name="T1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62">
                    <a:moveTo>
                      <a:pt x="36" y="62"/>
                    </a:moveTo>
                    <a:lnTo>
                      <a:pt x="10" y="62"/>
                    </a:lnTo>
                    <a:lnTo>
                      <a:pt x="10" y="52"/>
                    </a:lnTo>
                    <a:lnTo>
                      <a:pt x="25" y="52"/>
                    </a:lnTo>
                    <a:lnTo>
                      <a:pt x="25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2"/>
              <p:cNvSpPr>
                <a:spLocks/>
              </p:cNvSpPr>
              <p:nvPr/>
            </p:nvSpPr>
            <p:spPr bwMode="auto">
              <a:xfrm>
                <a:off x="4002088" y="3302000"/>
                <a:ext cx="149225" cy="203200"/>
              </a:xfrm>
              <a:custGeom>
                <a:avLst/>
                <a:gdLst>
                  <a:gd name="T0" fmla="*/ 94 w 94"/>
                  <a:gd name="T1" fmla="*/ 128 h 128"/>
                  <a:gd name="T2" fmla="*/ 0 w 94"/>
                  <a:gd name="T3" fmla="*/ 95 h 128"/>
                  <a:gd name="T4" fmla="*/ 3 w 94"/>
                  <a:gd name="T5" fmla="*/ 85 h 128"/>
                  <a:gd name="T6" fmla="*/ 84 w 94"/>
                  <a:gd name="T7" fmla="*/ 113 h 128"/>
                  <a:gd name="T8" fmla="*/ 84 w 94"/>
                  <a:gd name="T9" fmla="*/ 15 h 128"/>
                  <a:gd name="T10" fmla="*/ 3 w 94"/>
                  <a:gd name="T11" fmla="*/ 43 h 128"/>
                  <a:gd name="T12" fmla="*/ 0 w 94"/>
                  <a:gd name="T13" fmla="*/ 33 h 128"/>
                  <a:gd name="T14" fmla="*/ 94 w 94"/>
                  <a:gd name="T15" fmla="*/ 0 h 128"/>
                  <a:gd name="T16" fmla="*/ 94 w 94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28">
                    <a:moveTo>
                      <a:pt x="94" y="128"/>
                    </a:moveTo>
                    <a:lnTo>
                      <a:pt x="0" y="95"/>
                    </a:lnTo>
                    <a:lnTo>
                      <a:pt x="3" y="85"/>
                    </a:lnTo>
                    <a:lnTo>
                      <a:pt x="84" y="113"/>
                    </a:lnTo>
                    <a:lnTo>
                      <a:pt x="84" y="15"/>
                    </a:lnTo>
                    <a:lnTo>
                      <a:pt x="3" y="43"/>
                    </a:lnTo>
                    <a:lnTo>
                      <a:pt x="0" y="33"/>
                    </a:lnTo>
                    <a:lnTo>
                      <a:pt x="94" y="0"/>
                    </a:lnTo>
                    <a:lnTo>
                      <a:pt x="94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3"/>
              <p:cNvSpPr>
                <a:spLocks/>
              </p:cNvSpPr>
              <p:nvPr/>
            </p:nvSpPr>
            <p:spPr bwMode="auto">
              <a:xfrm>
                <a:off x="4035425" y="3352800"/>
                <a:ext cx="77787" cy="42863"/>
              </a:xfrm>
              <a:custGeom>
                <a:avLst/>
                <a:gdLst>
                  <a:gd name="T0" fmla="*/ 2 w 49"/>
                  <a:gd name="T1" fmla="*/ 27 h 27"/>
                  <a:gd name="T2" fmla="*/ 0 w 49"/>
                  <a:gd name="T3" fmla="*/ 17 h 27"/>
                  <a:gd name="T4" fmla="*/ 46 w 49"/>
                  <a:gd name="T5" fmla="*/ 0 h 27"/>
                  <a:gd name="T6" fmla="*/ 49 w 49"/>
                  <a:gd name="T7" fmla="*/ 9 h 27"/>
                  <a:gd name="T8" fmla="*/ 2 w 49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7">
                    <a:moveTo>
                      <a:pt x="2" y="27"/>
                    </a:moveTo>
                    <a:lnTo>
                      <a:pt x="0" y="17"/>
                    </a:lnTo>
                    <a:lnTo>
                      <a:pt x="46" y="0"/>
                    </a:lnTo>
                    <a:lnTo>
                      <a:pt x="49" y="9"/>
                    </a:lnTo>
                    <a:lnTo>
                      <a:pt x="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4"/>
              <p:cNvSpPr>
                <a:spLocks noEditPoints="1"/>
              </p:cNvSpPr>
              <p:nvPr/>
            </p:nvSpPr>
            <p:spPr bwMode="auto">
              <a:xfrm>
                <a:off x="3889375" y="3354388"/>
                <a:ext cx="49212" cy="98425"/>
              </a:xfrm>
              <a:custGeom>
                <a:avLst/>
                <a:gdLst>
                  <a:gd name="T0" fmla="*/ 31 w 31"/>
                  <a:gd name="T1" fmla="*/ 62 h 62"/>
                  <a:gd name="T2" fmla="*/ 0 w 31"/>
                  <a:gd name="T3" fmla="*/ 62 h 62"/>
                  <a:gd name="T4" fmla="*/ 0 w 31"/>
                  <a:gd name="T5" fmla="*/ 0 h 62"/>
                  <a:gd name="T6" fmla="*/ 31 w 31"/>
                  <a:gd name="T7" fmla="*/ 0 h 62"/>
                  <a:gd name="T8" fmla="*/ 31 w 31"/>
                  <a:gd name="T9" fmla="*/ 62 h 62"/>
                  <a:gd name="T10" fmla="*/ 11 w 31"/>
                  <a:gd name="T11" fmla="*/ 52 h 62"/>
                  <a:gd name="T12" fmla="*/ 21 w 31"/>
                  <a:gd name="T13" fmla="*/ 52 h 62"/>
                  <a:gd name="T14" fmla="*/ 21 w 31"/>
                  <a:gd name="T15" fmla="*/ 10 h 62"/>
                  <a:gd name="T16" fmla="*/ 11 w 31"/>
                  <a:gd name="T17" fmla="*/ 10 h 62"/>
                  <a:gd name="T18" fmla="*/ 11 w 31"/>
                  <a:gd name="T19" fmla="*/ 5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62">
                    <a:moveTo>
                      <a:pt x="3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1" y="62"/>
                    </a:lnTo>
                    <a:close/>
                    <a:moveTo>
                      <a:pt x="11" y="52"/>
                    </a:moveTo>
                    <a:lnTo>
                      <a:pt x="21" y="52"/>
                    </a:lnTo>
                    <a:lnTo>
                      <a:pt x="21" y="10"/>
                    </a:lnTo>
                    <a:lnTo>
                      <a:pt x="11" y="10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5"/>
              <p:cNvSpPr>
                <a:spLocks/>
              </p:cNvSpPr>
              <p:nvPr/>
            </p:nvSpPr>
            <p:spPr bwMode="auto">
              <a:xfrm>
                <a:off x="3922713" y="3468688"/>
                <a:ext cx="80962" cy="65088"/>
              </a:xfrm>
              <a:custGeom>
                <a:avLst/>
                <a:gdLst>
                  <a:gd name="T0" fmla="*/ 16 w 40"/>
                  <a:gd name="T1" fmla="*/ 32 h 32"/>
                  <a:gd name="T2" fmla="*/ 0 w 40"/>
                  <a:gd name="T3" fmla="*/ 16 h 32"/>
                  <a:gd name="T4" fmla="*/ 0 w 40"/>
                  <a:gd name="T5" fmla="*/ 0 h 32"/>
                  <a:gd name="T6" fmla="*/ 8 w 40"/>
                  <a:gd name="T7" fmla="*/ 0 h 32"/>
                  <a:gd name="T8" fmla="*/ 8 w 40"/>
                  <a:gd name="T9" fmla="*/ 16 h 32"/>
                  <a:gd name="T10" fmla="*/ 16 w 40"/>
                  <a:gd name="T11" fmla="*/ 24 h 32"/>
                  <a:gd name="T12" fmla="*/ 24 w 40"/>
                  <a:gd name="T13" fmla="*/ 16 h 32"/>
                  <a:gd name="T14" fmla="*/ 24 w 40"/>
                  <a:gd name="T15" fmla="*/ 0 h 32"/>
                  <a:gd name="T16" fmla="*/ 40 w 40"/>
                  <a:gd name="T17" fmla="*/ 0 h 32"/>
                  <a:gd name="T18" fmla="*/ 40 w 40"/>
                  <a:gd name="T19" fmla="*/ 8 h 32"/>
                  <a:gd name="T20" fmla="*/ 32 w 40"/>
                  <a:gd name="T21" fmla="*/ 8 h 32"/>
                  <a:gd name="T22" fmla="*/ 32 w 40"/>
                  <a:gd name="T23" fmla="*/ 16 h 32"/>
                  <a:gd name="T24" fmla="*/ 16 w 40"/>
                  <a:gd name="T2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6358359" y="2562993"/>
              <a:ext cx="2783031" cy="473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      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331394" y="2271800"/>
            <a:ext cx="3233784" cy="473528"/>
            <a:chOff x="5907606" y="1788538"/>
            <a:chExt cx="3233784" cy="473528"/>
          </a:xfrm>
        </p:grpSpPr>
        <p:grpSp>
          <p:nvGrpSpPr>
            <p:cNvPr id="66" name="组合 65"/>
            <p:cNvGrpSpPr/>
            <p:nvPr/>
          </p:nvGrpSpPr>
          <p:grpSpPr>
            <a:xfrm>
              <a:off x="5907606" y="1821851"/>
              <a:ext cx="355907" cy="376572"/>
              <a:chOff x="5908675" y="1281113"/>
              <a:chExt cx="246063" cy="260350"/>
            </a:xfrm>
            <a:solidFill>
              <a:schemeClr val="bg1"/>
            </a:solidFill>
          </p:grpSpPr>
          <p:sp>
            <p:nvSpPr>
              <p:cNvPr id="68" name="Rectangle 5"/>
              <p:cNvSpPr>
                <a:spLocks noChangeArrowheads="1"/>
              </p:cNvSpPr>
              <p:nvPr/>
            </p:nvSpPr>
            <p:spPr bwMode="auto">
              <a:xfrm>
                <a:off x="6024563" y="1320800"/>
                <a:ext cx="15875" cy="1635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"/>
              <p:cNvSpPr>
                <a:spLocks/>
              </p:cNvSpPr>
              <p:nvPr/>
            </p:nvSpPr>
            <p:spPr bwMode="auto">
              <a:xfrm>
                <a:off x="5908675" y="1501775"/>
                <a:ext cx="131762" cy="39688"/>
              </a:xfrm>
              <a:custGeom>
                <a:avLst/>
                <a:gdLst>
                  <a:gd name="T0" fmla="*/ 64 w 64"/>
                  <a:gd name="T1" fmla="*/ 20 h 20"/>
                  <a:gd name="T2" fmla="*/ 56 w 64"/>
                  <a:gd name="T3" fmla="*/ 20 h 20"/>
                  <a:gd name="T4" fmla="*/ 44 w 64"/>
                  <a:gd name="T5" fmla="*/ 8 h 20"/>
                  <a:gd name="T6" fmla="*/ 0 w 64"/>
                  <a:gd name="T7" fmla="*/ 8 h 20"/>
                  <a:gd name="T8" fmla="*/ 0 w 64"/>
                  <a:gd name="T9" fmla="*/ 0 h 20"/>
                  <a:gd name="T10" fmla="*/ 44 w 64"/>
                  <a:gd name="T11" fmla="*/ 0 h 20"/>
                  <a:gd name="T12" fmla="*/ 64 w 6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0">
                    <a:moveTo>
                      <a:pt x="64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13"/>
                      <a:pt x="51" y="8"/>
                      <a:pt x="44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5" y="0"/>
                      <a:pt x="64" y="9"/>
                      <a:pt x="6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6024563" y="1501775"/>
                <a:ext cx="130175" cy="39688"/>
              </a:xfrm>
              <a:custGeom>
                <a:avLst/>
                <a:gdLst>
                  <a:gd name="T0" fmla="*/ 8 w 64"/>
                  <a:gd name="T1" fmla="*/ 20 h 20"/>
                  <a:gd name="T2" fmla="*/ 0 w 64"/>
                  <a:gd name="T3" fmla="*/ 20 h 20"/>
                  <a:gd name="T4" fmla="*/ 20 w 64"/>
                  <a:gd name="T5" fmla="*/ 0 h 20"/>
                  <a:gd name="T6" fmla="*/ 64 w 64"/>
                  <a:gd name="T7" fmla="*/ 0 h 20"/>
                  <a:gd name="T8" fmla="*/ 64 w 64"/>
                  <a:gd name="T9" fmla="*/ 8 h 20"/>
                  <a:gd name="T10" fmla="*/ 20 w 64"/>
                  <a:gd name="T11" fmla="*/ 8 h 20"/>
                  <a:gd name="T12" fmla="*/ 8 w 6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0">
                    <a:moveTo>
                      <a:pt x="8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5908675" y="1281113"/>
                <a:ext cx="131762" cy="203200"/>
              </a:xfrm>
              <a:custGeom>
                <a:avLst/>
                <a:gdLst>
                  <a:gd name="T0" fmla="*/ 48 w 64"/>
                  <a:gd name="T1" fmla="*/ 100 h 100"/>
                  <a:gd name="T2" fmla="*/ 0 w 64"/>
                  <a:gd name="T3" fmla="*/ 100 h 100"/>
                  <a:gd name="T4" fmla="*/ 0 w 64"/>
                  <a:gd name="T5" fmla="*/ 0 h 100"/>
                  <a:gd name="T6" fmla="*/ 44 w 64"/>
                  <a:gd name="T7" fmla="*/ 0 h 100"/>
                  <a:gd name="T8" fmla="*/ 64 w 64"/>
                  <a:gd name="T9" fmla="*/ 20 h 100"/>
                  <a:gd name="T10" fmla="*/ 56 w 64"/>
                  <a:gd name="T11" fmla="*/ 20 h 100"/>
                  <a:gd name="T12" fmla="*/ 44 w 64"/>
                  <a:gd name="T13" fmla="*/ 8 h 100"/>
                  <a:gd name="T14" fmla="*/ 8 w 64"/>
                  <a:gd name="T15" fmla="*/ 8 h 100"/>
                  <a:gd name="T16" fmla="*/ 8 w 64"/>
                  <a:gd name="T17" fmla="*/ 92 h 100"/>
                  <a:gd name="T18" fmla="*/ 48 w 64"/>
                  <a:gd name="T19" fmla="*/ 92 h 100"/>
                  <a:gd name="T20" fmla="*/ 48 w 64"/>
                  <a:gd name="T21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100">
                    <a:moveTo>
                      <a:pt x="48" y="10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5" y="0"/>
                      <a:pt x="64" y="9"/>
                      <a:pt x="64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13"/>
                      <a:pt x="51" y="8"/>
                      <a:pt x="4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48" y="92"/>
                      <a:pt x="48" y="92"/>
                      <a:pt x="48" y="92"/>
                    </a:cubicBezTo>
                    <a:lnTo>
                      <a:pt x="48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6024563" y="1281113"/>
                <a:ext cx="130175" cy="203200"/>
              </a:xfrm>
              <a:custGeom>
                <a:avLst/>
                <a:gdLst>
                  <a:gd name="T0" fmla="*/ 64 w 64"/>
                  <a:gd name="T1" fmla="*/ 100 h 100"/>
                  <a:gd name="T2" fmla="*/ 16 w 64"/>
                  <a:gd name="T3" fmla="*/ 100 h 100"/>
                  <a:gd name="T4" fmla="*/ 16 w 64"/>
                  <a:gd name="T5" fmla="*/ 92 h 100"/>
                  <a:gd name="T6" fmla="*/ 56 w 64"/>
                  <a:gd name="T7" fmla="*/ 92 h 100"/>
                  <a:gd name="T8" fmla="*/ 56 w 64"/>
                  <a:gd name="T9" fmla="*/ 8 h 100"/>
                  <a:gd name="T10" fmla="*/ 20 w 64"/>
                  <a:gd name="T11" fmla="*/ 8 h 100"/>
                  <a:gd name="T12" fmla="*/ 8 w 64"/>
                  <a:gd name="T13" fmla="*/ 20 h 100"/>
                  <a:gd name="T14" fmla="*/ 0 w 64"/>
                  <a:gd name="T15" fmla="*/ 20 h 100"/>
                  <a:gd name="T16" fmla="*/ 20 w 64"/>
                  <a:gd name="T17" fmla="*/ 0 h 100"/>
                  <a:gd name="T18" fmla="*/ 64 w 64"/>
                  <a:gd name="T19" fmla="*/ 0 h 100"/>
                  <a:gd name="T20" fmla="*/ 64 w 64"/>
                  <a:gd name="T21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100">
                    <a:moveTo>
                      <a:pt x="64" y="100"/>
                    </a:move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8" y="13"/>
                      <a:pt x="8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64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7" name="矩形 66"/>
            <p:cNvSpPr/>
            <p:nvPr/>
          </p:nvSpPr>
          <p:spPr>
            <a:xfrm>
              <a:off x="6358359" y="1788538"/>
              <a:ext cx="2783031" cy="473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      </a:t>
              </a:r>
              <a:r>
                <a:rPr lang="zh-CN" altLang="en-US" sz="24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影院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324508" y="1445819"/>
            <a:ext cx="3240670" cy="473528"/>
            <a:chOff x="5900720" y="1014083"/>
            <a:chExt cx="3240670" cy="473528"/>
          </a:xfrm>
        </p:grpSpPr>
        <p:grpSp>
          <p:nvGrpSpPr>
            <p:cNvPr id="74" name="组合 73"/>
            <p:cNvGrpSpPr/>
            <p:nvPr/>
          </p:nvGrpSpPr>
          <p:grpSpPr>
            <a:xfrm>
              <a:off x="5900720" y="1049692"/>
              <a:ext cx="371979" cy="371980"/>
              <a:chOff x="5903913" y="4632325"/>
              <a:chExt cx="257175" cy="257176"/>
            </a:xfrm>
            <a:solidFill>
              <a:schemeClr val="bg1"/>
            </a:solidFill>
          </p:grpSpPr>
          <p:sp>
            <p:nvSpPr>
              <p:cNvPr id="76" name="Freeform 16"/>
              <p:cNvSpPr>
                <a:spLocks/>
              </p:cNvSpPr>
              <p:nvPr/>
            </p:nvSpPr>
            <p:spPr bwMode="auto">
              <a:xfrm>
                <a:off x="5934075" y="4783138"/>
                <a:ext cx="195262" cy="106363"/>
              </a:xfrm>
              <a:custGeom>
                <a:avLst/>
                <a:gdLst>
                  <a:gd name="T0" fmla="*/ 123 w 123"/>
                  <a:gd name="T1" fmla="*/ 67 h 67"/>
                  <a:gd name="T2" fmla="*/ 0 w 123"/>
                  <a:gd name="T3" fmla="*/ 67 h 67"/>
                  <a:gd name="T4" fmla="*/ 0 w 123"/>
                  <a:gd name="T5" fmla="*/ 0 h 67"/>
                  <a:gd name="T6" fmla="*/ 10 w 123"/>
                  <a:gd name="T7" fmla="*/ 0 h 67"/>
                  <a:gd name="T8" fmla="*/ 10 w 123"/>
                  <a:gd name="T9" fmla="*/ 57 h 67"/>
                  <a:gd name="T10" fmla="*/ 113 w 123"/>
                  <a:gd name="T11" fmla="*/ 57 h 67"/>
                  <a:gd name="T12" fmla="*/ 113 w 123"/>
                  <a:gd name="T13" fmla="*/ 0 h 67"/>
                  <a:gd name="T14" fmla="*/ 123 w 123"/>
                  <a:gd name="T15" fmla="*/ 0 h 67"/>
                  <a:gd name="T16" fmla="*/ 123 w 123"/>
                  <a:gd name="T1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67">
                    <a:moveTo>
                      <a:pt x="123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57"/>
                    </a:lnTo>
                    <a:lnTo>
                      <a:pt x="113" y="57"/>
                    </a:lnTo>
                    <a:lnTo>
                      <a:pt x="113" y="0"/>
                    </a:lnTo>
                    <a:lnTo>
                      <a:pt x="123" y="0"/>
                    </a:lnTo>
                    <a:lnTo>
                      <a:pt x="12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7"/>
              <p:cNvSpPr>
                <a:spLocks/>
              </p:cNvSpPr>
              <p:nvPr/>
            </p:nvSpPr>
            <p:spPr bwMode="auto">
              <a:xfrm>
                <a:off x="5903913" y="4632325"/>
                <a:ext cx="257175" cy="149225"/>
              </a:xfrm>
              <a:custGeom>
                <a:avLst/>
                <a:gdLst>
                  <a:gd name="T0" fmla="*/ 154 w 162"/>
                  <a:gd name="T1" fmla="*/ 94 h 94"/>
                  <a:gd name="T2" fmla="*/ 81 w 162"/>
                  <a:gd name="T3" fmla="*/ 15 h 94"/>
                  <a:gd name="T4" fmla="*/ 7 w 162"/>
                  <a:gd name="T5" fmla="*/ 94 h 94"/>
                  <a:gd name="T6" fmla="*/ 0 w 162"/>
                  <a:gd name="T7" fmla="*/ 86 h 94"/>
                  <a:gd name="T8" fmla="*/ 81 w 162"/>
                  <a:gd name="T9" fmla="*/ 0 h 94"/>
                  <a:gd name="T10" fmla="*/ 162 w 162"/>
                  <a:gd name="T11" fmla="*/ 86 h 94"/>
                  <a:gd name="T12" fmla="*/ 154 w 162"/>
                  <a:gd name="T13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94">
                    <a:moveTo>
                      <a:pt x="154" y="94"/>
                    </a:moveTo>
                    <a:lnTo>
                      <a:pt x="81" y="15"/>
                    </a:lnTo>
                    <a:lnTo>
                      <a:pt x="7" y="94"/>
                    </a:lnTo>
                    <a:lnTo>
                      <a:pt x="0" y="86"/>
                    </a:lnTo>
                    <a:lnTo>
                      <a:pt x="81" y="0"/>
                    </a:lnTo>
                    <a:lnTo>
                      <a:pt x="162" y="86"/>
                    </a:lnTo>
                    <a:lnTo>
                      <a:pt x="154" y="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8"/>
              <p:cNvSpPr>
                <a:spLocks/>
              </p:cNvSpPr>
              <p:nvPr/>
            </p:nvSpPr>
            <p:spPr bwMode="auto">
              <a:xfrm>
                <a:off x="5999163" y="4783138"/>
                <a:ext cx="65087" cy="73025"/>
              </a:xfrm>
              <a:custGeom>
                <a:avLst/>
                <a:gdLst>
                  <a:gd name="T0" fmla="*/ 41 w 41"/>
                  <a:gd name="T1" fmla="*/ 46 h 46"/>
                  <a:gd name="T2" fmla="*/ 31 w 41"/>
                  <a:gd name="T3" fmla="*/ 46 h 46"/>
                  <a:gd name="T4" fmla="*/ 31 w 41"/>
                  <a:gd name="T5" fmla="*/ 10 h 46"/>
                  <a:gd name="T6" fmla="*/ 10 w 41"/>
                  <a:gd name="T7" fmla="*/ 10 h 46"/>
                  <a:gd name="T8" fmla="*/ 10 w 41"/>
                  <a:gd name="T9" fmla="*/ 46 h 46"/>
                  <a:gd name="T10" fmla="*/ 0 w 41"/>
                  <a:gd name="T11" fmla="*/ 46 h 46"/>
                  <a:gd name="T12" fmla="*/ 0 w 41"/>
                  <a:gd name="T13" fmla="*/ 0 h 46"/>
                  <a:gd name="T14" fmla="*/ 41 w 41"/>
                  <a:gd name="T15" fmla="*/ 0 h 46"/>
                  <a:gd name="T16" fmla="*/ 41 w 41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6">
                    <a:moveTo>
                      <a:pt x="41" y="46"/>
                    </a:moveTo>
                    <a:lnTo>
                      <a:pt x="31" y="46"/>
                    </a:lnTo>
                    <a:lnTo>
                      <a:pt x="31" y="10"/>
                    </a:lnTo>
                    <a:lnTo>
                      <a:pt x="10" y="10"/>
                    </a:lnTo>
                    <a:lnTo>
                      <a:pt x="10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41" y="0"/>
                    </a:lnTo>
                    <a:lnTo>
                      <a:pt x="41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9"/>
              <p:cNvSpPr>
                <a:spLocks noEditPoints="1"/>
              </p:cNvSpPr>
              <p:nvPr/>
            </p:nvSpPr>
            <p:spPr bwMode="auto">
              <a:xfrm>
                <a:off x="5999163" y="4702175"/>
                <a:ext cx="65087" cy="65088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6358359" y="1014083"/>
              <a:ext cx="2783031" cy="473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      </a:t>
              </a:r>
              <a:r>
                <a:rPr lang="zh-CN" altLang="en-US" sz="2400" dirty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电影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30958" y="2076837"/>
            <a:ext cx="3021313" cy="7143"/>
            <a:chOff x="5934316" y="1592499"/>
            <a:chExt cx="2714384" cy="7143"/>
          </a:xfrm>
        </p:grpSpPr>
        <p:cxnSp>
          <p:nvCxnSpPr>
            <p:cNvPr id="91" name="直接连接符 90"/>
            <p:cNvCxnSpPr/>
            <p:nvPr/>
          </p:nvCxnSpPr>
          <p:spPr>
            <a:xfrm>
              <a:off x="5934316" y="1599642"/>
              <a:ext cx="2714384" cy="0"/>
            </a:xfrm>
            <a:prstGeom prst="line">
              <a:avLst/>
            </a:prstGeom>
            <a:ln w="6350">
              <a:solidFill>
                <a:schemeClr val="bg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934316" y="1592499"/>
              <a:ext cx="2714384" cy="0"/>
            </a:xfrm>
            <a:prstGeom prst="line">
              <a:avLst/>
            </a:prstGeom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1330958" y="2902818"/>
            <a:ext cx="3021313" cy="7143"/>
            <a:chOff x="5934316" y="1592499"/>
            <a:chExt cx="2714384" cy="7143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934316" y="1599642"/>
              <a:ext cx="2714384" cy="0"/>
            </a:xfrm>
            <a:prstGeom prst="line">
              <a:avLst/>
            </a:prstGeom>
            <a:ln w="6350">
              <a:solidFill>
                <a:schemeClr val="bg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934316" y="1592499"/>
              <a:ext cx="2714384" cy="0"/>
            </a:xfrm>
            <a:prstGeom prst="line">
              <a:avLst/>
            </a:prstGeom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矩形 39"/>
          <p:cNvSpPr/>
          <p:nvPr/>
        </p:nvSpPr>
        <p:spPr>
          <a:xfrm>
            <a:off x="1767409" y="3086595"/>
            <a:ext cx="2783031" cy="47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发现</a:t>
            </a:r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32541" y="3707140"/>
            <a:ext cx="3021313" cy="7143"/>
            <a:chOff x="5934316" y="1592499"/>
            <a:chExt cx="2714384" cy="7143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5934316" y="1599642"/>
              <a:ext cx="2714384" cy="0"/>
            </a:xfrm>
            <a:prstGeom prst="line">
              <a:avLst/>
            </a:prstGeom>
            <a:ln w="6350">
              <a:solidFill>
                <a:schemeClr val="bg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934316" y="1592499"/>
              <a:ext cx="2714384" cy="0"/>
            </a:xfrm>
            <a:prstGeom prst="line">
              <a:avLst/>
            </a:prstGeom>
            <a:ln w="63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1343084" y="3842679"/>
            <a:ext cx="3232637" cy="473528"/>
            <a:chOff x="5908753" y="2562993"/>
            <a:chExt cx="3232637" cy="473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5908753" y="2616971"/>
              <a:ext cx="378868" cy="335242"/>
              <a:chOff x="3889375" y="3302000"/>
              <a:chExt cx="261938" cy="231776"/>
            </a:xfrm>
            <a:solidFill>
              <a:schemeClr val="bg1"/>
            </a:solidFill>
          </p:grpSpPr>
          <p:sp>
            <p:nvSpPr>
              <p:cNvPr id="47" name="Freeform 11"/>
              <p:cNvSpPr>
                <a:spLocks/>
              </p:cNvSpPr>
              <p:nvPr/>
            </p:nvSpPr>
            <p:spPr bwMode="auto">
              <a:xfrm>
                <a:off x="3956050" y="3354388"/>
                <a:ext cx="57150" cy="98425"/>
              </a:xfrm>
              <a:custGeom>
                <a:avLst/>
                <a:gdLst>
                  <a:gd name="T0" fmla="*/ 36 w 36"/>
                  <a:gd name="T1" fmla="*/ 62 h 62"/>
                  <a:gd name="T2" fmla="*/ 10 w 36"/>
                  <a:gd name="T3" fmla="*/ 62 h 62"/>
                  <a:gd name="T4" fmla="*/ 10 w 36"/>
                  <a:gd name="T5" fmla="*/ 52 h 62"/>
                  <a:gd name="T6" fmla="*/ 25 w 36"/>
                  <a:gd name="T7" fmla="*/ 52 h 62"/>
                  <a:gd name="T8" fmla="*/ 25 w 36"/>
                  <a:gd name="T9" fmla="*/ 10 h 62"/>
                  <a:gd name="T10" fmla="*/ 0 w 36"/>
                  <a:gd name="T11" fmla="*/ 10 h 62"/>
                  <a:gd name="T12" fmla="*/ 0 w 36"/>
                  <a:gd name="T13" fmla="*/ 0 h 62"/>
                  <a:gd name="T14" fmla="*/ 36 w 36"/>
                  <a:gd name="T15" fmla="*/ 0 h 62"/>
                  <a:gd name="T16" fmla="*/ 36 w 36"/>
                  <a:gd name="T1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62">
                    <a:moveTo>
                      <a:pt x="36" y="62"/>
                    </a:moveTo>
                    <a:lnTo>
                      <a:pt x="10" y="62"/>
                    </a:lnTo>
                    <a:lnTo>
                      <a:pt x="10" y="52"/>
                    </a:lnTo>
                    <a:lnTo>
                      <a:pt x="25" y="52"/>
                    </a:lnTo>
                    <a:lnTo>
                      <a:pt x="25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36" y="0"/>
                    </a:lnTo>
                    <a:lnTo>
                      <a:pt x="36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2"/>
              <p:cNvSpPr>
                <a:spLocks/>
              </p:cNvSpPr>
              <p:nvPr/>
            </p:nvSpPr>
            <p:spPr bwMode="auto">
              <a:xfrm>
                <a:off x="4002088" y="3302000"/>
                <a:ext cx="149225" cy="203200"/>
              </a:xfrm>
              <a:custGeom>
                <a:avLst/>
                <a:gdLst>
                  <a:gd name="T0" fmla="*/ 94 w 94"/>
                  <a:gd name="T1" fmla="*/ 128 h 128"/>
                  <a:gd name="T2" fmla="*/ 0 w 94"/>
                  <a:gd name="T3" fmla="*/ 95 h 128"/>
                  <a:gd name="T4" fmla="*/ 3 w 94"/>
                  <a:gd name="T5" fmla="*/ 85 h 128"/>
                  <a:gd name="T6" fmla="*/ 84 w 94"/>
                  <a:gd name="T7" fmla="*/ 113 h 128"/>
                  <a:gd name="T8" fmla="*/ 84 w 94"/>
                  <a:gd name="T9" fmla="*/ 15 h 128"/>
                  <a:gd name="T10" fmla="*/ 3 w 94"/>
                  <a:gd name="T11" fmla="*/ 43 h 128"/>
                  <a:gd name="T12" fmla="*/ 0 w 94"/>
                  <a:gd name="T13" fmla="*/ 33 h 128"/>
                  <a:gd name="T14" fmla="*/ 94 w 94"/>
                  <a:gd name="T15" fmla="*/ 0 h 128"/>
                  <a:gd name="T16" fmla="*/ 94 w 94"/>
                  <a:gd name="T1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28">
                    <a:moveTo>
                      <a:pt x="94" y="128"/>
                    </a:moveTo>
                    <a:lnTo>
                      <a:pt x="0" y="95"/>
                    </a:lnTo>
                    <a:lnTo>
                      <a:pt x="3" y="85"/>
                    </a:lnTo>
                    <a:lnTo>
                      <a:pt x="84" y="113"/>
                    </a:lnTo>
                    <a:lnTo>
                      <a:pt x="84" y="15"/>
                    </a:lnTo>
                    <a:lnTo>
                      <a:pt x="3" y="43"/>
                    </a:lnTo>
                    <a:lnTo>
                      <a:pt x="0" y="33"/>
                    </a:lnTo>
                    <a:lnTo>
                      <a:pt x="94" y="0"/>
                    </a:lnTo>
                    <a:lnTo>
                      <a:pt x="94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3"/>
              <p:cNvSpPr>
                <a:spLocks/>
              </p:cNvSpPr>
              <p:nvPr/>
            </p:nvSpPr>
            <p:spPr bwMode="auto">
              <a:xfrm>
                <a:off x="4035425" y="3352800"/>
                <a:ext cx="77787" cy="42863"/>
              </a:xfrm>
              <a:custGeom>
                <a:avLst/>
                <a:gdLst>
                  <a:gd name="T0" fmla="*/ 2 w 49"/>
                  <a:gd name="T1" fmla="*/ 27 h 27"/>
                  <a:gd name="T2" fmla="*/ 0 w 49"/>
                  <a:gd name="T3" fmla="*/ 17 h 27"/>
                  <a:gd name="T4" fmla="*/ 46 w 49"/>
                  <a:gd name="T5" fmla="*/ 0 h 27"/>
                  <a:gd name="T6" fmla="*/ 49 w 49"/>
                  <a:gd name="T7" fmla="*/ 9 h 27"/>
                  <a:gd name="T8" fmla="*/ 2 w 49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27">
                    <a:moveTo>
                      <a:pt x="2" y="27"/>
                    </a:moveTo>
                    <a:lnTo>
                      <a:pt x="0" y="17"/>
                    </a:lnTo>
                    <a:lnTo>
                      <a:pt x="46" y="0"/>
                    </a:lnTo>
                    <a:lnTo>
                      <a:pt x="49" y="9"/>
                    </a:lnTo>
                    <a:lnTo>
                      <a:pt x="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4"/>
              <p:cNvSpPr>
                <a:spLocks noEditPoints="1"/>
              </p:cNvSpPr>
              <p:nvPr/>
            </p:nvSpPr>
            <p:spPr bwMode="auto">
              <a:xfrm>
                <a:off x="3889375" y="3354388"/>
                <a:ext cx="49212" cy="98425"/>
              </a:xfrm>
              <a:custGeom>
                <a:avLst/>
                <a:gdLst>
                  <a:gd name="T0" fmla="*/ 31 w 31"/>
                  <a:gd name="T1" fmla="*/ 62 h 62"/>
                  <a:gd name="T2" fmla="*/ 0 w 31"/>
                  <a:gd name="T3" fmla="*/ 62 h 62"/>
                  <a:gd name="T4" fmla="*/ 0 w 31"/>
                  <a:gd name="T5" fmla="*/ 0 h 62"/>
                  <a:gd name="T6" fmla="*/ 31 w 31"/>
                  <a:gd name="T7" fmla="*/ 0 h 62"/>
                  <a:gd name="T8" fmla="*/ 31 w 31"/>
                  <a:gd name="T9" fmla="*/ 62 h 62"/>
                  <a:gd name="T10" fmla="*/ 11 w 31"/>
                  <a:gd name="T11" fmla="*/ 52 h 62"/>
                  <a:gd name="T12" fmla="*/ 21 w 31"/>
                  <a:gd name="T13" fmla="*/ 52 h 62"/>
                  <a:gd name="T14" fmla="*/ 21 w 31"/>
                  <a:gd name="T15" fmla="*/ 10 h 62"/>
                  <a:gd name="T16" fmla="*/ 11 w 31"/>
                  <a:gd name="T17" fmla="*/ 10 h 62"/>
                  <a:gd name="T18" fmla="*/ 11 w 31"/>
                  <a:gd name="T19" fmla="*/ 5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62">
                    <a:moveTo>
                      <a:pt x="3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31" y="0"/>
                    </a:lnTo>
                    <a:lnTo>
                      <a:pt x="31" y="62"/>
                    </a:lnTo>
                    <a:close/>
                    <a:moveTo>
                      <a:pt x="11" y="52"/>
                    </a:moveTo>
                    <a:lnTo>
                      <a:pt x="21" y="52"/>
                    </a:lnTo>
                    <a:lnTo>
                      <a:pt x="21" y="10"/>
                    </a:lnTo>
                    <a:lnTo>
                      <a:pt x="11" y="10"/>
                    </a:lnTo>
                    <a:lnTo>
                      <a:pt x="11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5"/>
              <p:cNvSpPr>
                <a:spLocks/>
              </p:cNvSpPr>
              <p:nvPr/>
            </p:nvSpPr>
            <p:spPr bwMode="auto">
              <a:xfrm>
                <a:off x="3922713" y="3468688"/>
                <a:ext cx="80962" cy="65088"/>
              </a:xfrm>
              <a:custGeom>
                <a:avLst/>
                <a:gdLst>
                  <a:gd name="T0" fmla="*/ 16 w 40"/>
                  <a:gd name="T1" fmla="*/ 32 h 32"/>
                  <a:gd name="T2" fmla="*/ 0 w 40"/>
                  <a:gd name="T3" fmla="*/ 16 h 32"/>
                  <a:gd name="T4" fmla="*/ 0 w 40"/>
                  <a:gd name="T5" fmla="*/ 0 h 32"/>
                  <a:gd name="T6" fmla="*/ 8 w 40"/>
                  <a:gd name="T7" fmla="*/ 0 h 32"/>
                  <a:gd name="T8" fmla="*/ 8 w 40"/>
                  <a:gd name="T9" fmla="*/ 16 h 32"/>
                  <a:gd name="T10" fmla="*/ 16 w 40"/>
                  <a:gd name="T11" fmla="*/ 24 h 32"/>
                  <a:gd name="T12" fmla="*/ 24 w 40"/>
                  <a:gd name="T13" fmla="*/ 16 h 32"/>
                  <a:gd name="T14" fmla="*/ 24 w 40"/>
                  <a:gd name="T15" fmla="*/ 0 h 32"/>
                  <a:gd name="T16" fmla="*/ 40 w 40"/>
                  <a:gd name="T17" fmla="*/ 0 h 32"/>
                  <a:gd name="T18" fmla="*/ 40 w 40"/>
                  <a:gd name="T19" fmla="*/ 8 h 32"/>
                  <a:gd name="T20" fmla="*/ 32 w 40"/>
                  <a:gd name="T21" fmla="*/ 8 h 32"/>
                  <a:gd name="T22" fmla="*/ 32 w 40"/>
                  <a:gd name="T23" fmla="*/ 16 h 32"/>
                  <a:gd name="T24" fmla="*/ 16 w 40"/>
                  <a:gd name="T2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6358359" y="2562993"/>
              <a:ext cx="2783031" cy="473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       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771285" y="3878029"/>
            <a:ext cx="2783031" cy="47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我</a:t>
            </a:r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图片 52" descr="S61231-202403"/>
          <p:cNvPicPr/>
          <p:nvPr/>
        </p:nvPicPr>
        <p:blipFill>
          <a:blip r:embed="rId2"/>
          <a:stretch>
            <a:fillRect/>
          </a:stretch>
        </p:blipFill>
        <p:spPr>
          <a:xfrm>
            <a:off x="6120172" y="-67688"/>
            <a:ext cx="3023828" cy="52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7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75635" y="354661"/>
            <a:ext cx="1111202" cy="779834"/>
            <a:chOff x="361976" y="492037"/>
            <a:chExt cx="1111202" cy="779834"/>
          </a:xfrm>
        </p:grpSpPr>
        <p:sp>
          <p:nvSpPr>
            <p:cNvPr id="5" name="矩形 4"/>
            <p:cNvSpPr/>
            <p:nvPr/>
          </p:nvSpPr>
          <p:spPr>
            <a:xfrm>
              <a:off x="361976" y="625540"/>
              <a:ext cx="1111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电影</a:t>
              </a:r>
              <a:endParaRPr lang="en-US" altLang="zh-CN" sz="36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4655340" y="1275606"/>
            <a:ext cx="343104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智能电影购票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同场次单身男女配对推荐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多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类别多维度查看电影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全方位搜索电影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电影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推荐列表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电影基本信息（海报、评分、类型）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点击查看电影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详情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80012" y="3293468"/>
            <a:ext cx="34310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 descr="S61231-202622"/>
          <p:cNvPicPr/>
          <p:nvPr/>
        </p:nvPicPr>
        <p:blipFill>
          <a:blip r:embed="rId2"/>
          <a:stretch>
            <a:fillRect/>
          </a:stretch>
        </p:blipFill>
        <p:spPr>
          <a:xfrm>
            <a:off x="15470" y="0"/>
            <a:ext cx="28918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7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03849" y="735546"/>
            <a:ext cx="2400016" cy="469754"/>
            <a:chOff x="361976" y="492037"/>
            <a:chExt cx="2923575" cy="900490"/>
          </a:xfrm>
        </p:grpSpPr>
        <p:sp>
          <p:nvSpPr>
            <p:cNvPr id="5" name="矩形 4"/>
            <p:cNvSpPr/>
            <p:nvPr/>
          </p:nvSpPr>
          <p:spPr>
            <a:xfrm>
              <a:off x="361976" y="625540"/>
              <a:ext cx="2923575" cy="7669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  <a:sym typeface="Wingdings" pitchFamily="2" charset="2"/>
                </a:rPr>
                <a:t>&lt;--</a:t>
              </a:r>
              <a:r>
                <a:rPr lang="zh-CN" altLang="en-US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  <a:sym typeface="Wingdings" pitchFamily="2" charset="2"/>
                </a:rPr>
                <a:t>全方位电影搜索</a:t>
              </a:r>
              <a:endParaRPr lang="en-US" altLang="zh-CN" sz="20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20067" y="3291830"/>
            <a:ext cx="2380780" cy="469754"/>
            <a:chOff x="361976" y="492037"/>
            <a:chExt cx="2900139" cy="900490"/>
          </a:xfrm>
        </p:grpSpPr>
        <p:sp>
          <p:nvSpPr>
            <p:cNvPr id="18" name="矩形 17"/>
            <p:cNvSpPr/>
            <p:nvPr/>
          </p:nvSpPr>
          <p:spPr>
            <a:xfrm>
              <a:off x="361976" y="625540"/>
              <a:ext cx="2900139" cy="7669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搜索</a:t>
              </a:r>
              <a:r>
                <a:rPr lang="zh-CN" altLang="en-US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结果展示 </a:t>
              </a:r>
              <a:r>
                <a:rPr lang="en-US" altLang="zh-CN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-&gt;&gt; </a:t>
              </a:r>
              <a:endParaRPr lang="en-US" altLang="zh-CN" sz="20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pic>
        <p:nvPicPr>
          <p:cNvPr id="23" name="图片 22" descr="S61231-203017"/>
          <p:cNvPicPr/>
          <p:nvPr/>
        </p:nvPicPr>
        <p:blipFill>
          <a:blip r:embed="rId2"/>
          <a:stretch>
            <a:fillRect/>
          </a:stretch>
        </p:blipFill>
        <p:spPr>
          <a:xfrm>
            <a:off x="6252249" y="0"/>
            <a:ext cx="2891751" cy="5143499"/>
          </a:xfrm>
          <a:prstGeom prst="rect">
            <a:avLst/>
          </a:prstGeom>
        </p:spPr>
      </p:pic>
      <p:pic>
        <p:nvPicPr>
          <p:cNvPr id="25" name="图片 24" descr="S61231-203009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0392"/>
            <a:ext cx="2915816" cy="518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7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203849" y="735546"/>
            <a:ext cx="2143536" cy="469754"/>
            <a:chOff x="361976" y="492037"/>
            <a:chExt cx="2611141" cy="900490"/>
          </a:xfrm>
        </p:grpSpPr>
        <p:sp>
          <p:nvSpPr>
            <p:cNvPr id="5" name="矩形 4"/>
            <p:cNvSpPr/>
            <p:nvPr/>
          </p:nvSpPr>
          <p:spPr>
            <a:xfrm>
              <a:off x="361976" y="625540"/>
              <a:ext cx="2611141" cy="7669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  <a:sym typeface="Wingdings" pitchFamily="2" charset="2"/>
                </a:rPr>
                <a:t>&lt;--</a:t>
              </a:r>
              <a:r>
                <a:rPr lang="zh-CN" altLang="en-US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  <a:sym typeface="Wingdings" pitchFamily="2" charset="2"/>
                </a:rPr>
                <a:t>即将上映电影</a:t>
              </a:r>
              <a:endParaRPr lang="en-US" altLang="zh-CN" sz="20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20067" y="3291830"/>
            <a:ext cx="2818720" cy="469754"/>
            <a:chOff x="361976" y="492037"/>
            <a:chExt cx="3433613" cy="900490"/>
          </a:xfrm>
        </p:grpSpPr>
        <p:sp>
          <p:nvSpPr>
            <p:cNvPr id="18" name="矩形 17"/>
            <p:cNvSpPr/>
            <p:nvPr/>
          </p:nvSpPr>
          <p:spPr>
            <a:xfrm>
              <a:off x="361976" y="625540"/>
              <a:ext cx="3433613" cy="7669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Top100</a:t>
              </a:r>
              <a:r>
                <a:rPr lang="zh-CN" altLang="en-US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电影推荐 </a:t>
              </a:r>
              <a:r>
                <a:rPr lang="en-US" altLang="zh-CN" sz="2000" b="1" dirty="0" smtClean="0">
                  <a:solidFill>
                    <a:srgbClr val="F44F56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rPr>
                <a:t>-&gt;&gt; </a:t>
              </a:r>
              <a:endParaRPr lang="en-US" altLang="zh-CN" sz="2000" b="1" dirty="0">
                <a:solidFill>
                  <a:srgbClr val="F44F5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03547" y="492037"/>
              <a:ext cx="325753" cy="45720"/>
              <a:chOff x="486593" y="492037"/>
              <a:chExt cx="325753" cy="4572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86593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579937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673281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766626" y="492037"/>
                <a:ext cx="45720" cy="457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3" name="图片 22" descr="S61231-202946"/>
          <p:cNvPicPr/>
          <p:nvPr/>
        </p:nvPicPr>
        <p:blipFill>
          <a:blip r:embed="rId2"/>
          <a:stretch>
            <a:fillRect/>
          </a:stretch>
        </p:blipFill>
        <p:spPr>
          <a:xfrm>
            <a:off x="8583" y="-13984"/>
            <a:ext cx="2900493" cy="5157484"/>
          </a:xfrm>
          <a:prstGeom prst="rect">
            <a:avLst/>
          </a:prstGeom>
        </p:spPr>
      </p:pic>
      <p:pic>
        <p:nvPicPr>
          <p:cNvPr id="25" name="图片 24" descr="S61231-202823"/>
          <p:cNvPicPr/>
          <p:nvPr/>
        </p:nvPicPr>
        <p:blipFill>
          <a:blip r:embed="rId3"/>
          <a:stretch>
            <a:fillRect/>
          </a:stretch>
        </p:blipFill>
        <p:spPr>
          <a:xfrm>
            <a:off x="6264188" y="0"/>
            <a:ext cx="2879812" cy="51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0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</TotalTime>
  <Words>300</Words>
  <Application>Microsoft Office PowerPoint</Application>
  <PresentationFormat>全屏显示(16:9)</PresentationFormat>
  <Paragraphs>112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Wingdings</vt:lpstr>
      <vt:lpstr>Century Gothic</vt:lpstr>
      <vt:lpstr>方正幼线简体</vt:lpstr>
      <vt:lpstr>Arial</vt:lpstr>
      <vt:lpstr>宋体</vt:lpstr>
      <vt:lpstr>华康娃娃体W5(P)</vt:lpstr>
      <vt:lpstr>Microsoft YaHei UI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yh</dc:creator>
  <cp:lastModifiedBy>蒋子涵</cp:lastModifiedBy>
  <cp:revision>188</cp:revision>
  <dcterms:created xsi:type="dcterms:W3CDTF">2014-08-01T07:00:40Z</dcterms:created>
  <dcterms:modified xsi:type="dcterms:W3CDTF">2017-03-24T13:28:27Z</dcterms:modified>
</cp:coreProperties>
</file>